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6" r:id="rId5"/>
    <p:sldId id="261" r:id="rId6"/>
    <p:sldId id="262" r:id="rId7"/>
    <p:sldId id="272" r:id="rId8"/>
    <p:sldId id="270" r:id="rId9"/>
    <p:sldId id="273" r:id="rId10"/>
    <p:sldId id="271" r:id="rId11"/>
    <p:sldId id="268" r:id="rId12"/>
    <p:sldId id="274" r:id="rId13"/>
    <p:sldId id="296" r:id="rId14"/>
    <p:sldId id="275" r:id="rId15"/>
    <p:sldId id="287" r:id="rId16"/>
    <p:sldId id="276" r:id="rId17"/>
    <p:sldId id="279" r:id="rId18"/>
    <p:sldId id="277" r:id="rId19"/>
    <p:sldId id="278" r:id="rId20"/>
    <p:sldId id="288" r:id="rId21"/>
    <p:sldId id="289" r:id="rId22"/>
    <p:sldId id="295" r:id="rId23"/>
    <p:sldId id="297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594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204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298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39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618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358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6"/>
            <a:ext cx="3887391" cy="36845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403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525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884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223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45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9149-3A01-4644-A804-1055222746F4}" type="datetimeFigureOut">
              <a:rPr lang="zh-HK" altLang="en-US" smtClean="0"/>
              <a:t>29/9/2016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237B0-AC78-4373-8733-850313B9CA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231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995" y="1945757"/>
            <a:ext cx="8335926" cy="1043847"/>
          </a:xfrm>
        </p:spPr>
        <p:txBody>
          <a:bodyPr>
            <a:normAutofit fontScale="90000"/>
          </a:bodyPr>
          <a:lstStyle/>
          <a:p>
            <a:r>
              <a:rPr lang="en-US" altLang="zh-HK" sz="5000" b="1" dirty="0"/>
              <a:t>Discourse &amp; Narrative </a:t>
            </a:r>
            <a:r>
              <a:rPr lang="en-US" altLang="zh-HK" sz="5000" b="1" dirty="0" smtClean="0"/>
              <a:t>Methods:</a:t>
            </a:r>
            <a:br>
              <a:rPr lang="en-US" altLang="zh-HK" sz="5000" b="1" dirty="0" smtClean="0"/>
            </a:br>
            <a:r>
              <a:rPr lang="en-US" altLang="zh-HK" sz="5000" b="1" dirty="0" smtClean="0"/>
              <a:t>Language in the Aviation Industry</a:t>
            </a:r>
            <a:endParaRPr lang="zh-HK" alt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331609"/>
          </a:xfrm>
        </p:spPr>
        <p:txBody>
          <a:bodyPr>
            <a:normAutofit/>
          </a:bodyPr>
          <a:lstStyle/>
          <a:p>
            <a:endParaRPr lang="en-US" altLang="zh-HK" dirty="0" smtClean="0"/>
          </a:p>
          <a:p>
            <a:r>
              <a:rPr lang="en-US" altLang="zh-HK" sz="4000" dirty="0" smtClean="0"/>
              <a:t>Andy Chin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57" y="4933647"/>
            <a:ext cx="2903220" cy="1162013"/>
          </a:xfrm>
          <a:prstGeom prst="rect">
            <a:avLst/>
          </a:prstGeom>
        </p:spPr>
      </p:pic>
      <p:pic>
        <p:nvPicPr>
          <p:cNvPr id="1026" name="Picture 2" descr="EdU_logo_70px_no_mar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8" y="4855691"/>
            <a:ext cx="2725744" cy="11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In aviation industry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Communication (with language) is very important</a:t>
            </a:r>
          </a:p>
          <a:p>
            <a:endParaRPr lang="en-US" altLang="zh-HK" dirty="0"/>
          </a:p>
          <a:p>
            <a:r>
              <a:rPr lang="en-US" altLang="zh-HK" dirty="0" smtClean="0"/>
              <a:t>Miscommunication (wrong encoding and wrong decoding of messages) can cause people’s lives</a:t>
            </a:r>
          </a:p>
          <a:p>
            <a:endParaRPr lang="zh-HK" altLang="en-US" dirty="0"/>
          </a:p>
        </p:txBody>
      </p:sp>
      <p:pic>
        <p:nvPicPr>
          <p:cNvPr id="4" name="Picture 4" descr="aviation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2" y="4196455"/>
            <a:ext cx="6786563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Language in aviation industry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Let’s use communication </a:t>
            </a:r>
            <a:r>
              <a:rPr lang="en-US" altLang="zh-HK" dirty="0" smtClean="0">
                <a:solidFill>
                  <a:srgbClr val="FF0000"/>
                </a:solidFill>
              </a:rPr>
              <a:t>between pilots and air-traffic controller </a:t>
            </a:r>
            <a:r>
              <a:rPr lang="en-US" altLang="zh-HK" dirty="0" smtClean="0"/>
              <a:t>as an example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2050" name="Picture 2" descr="Image result for aviation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63" y="3075394"/>
            <a:ext cx="5876278" cy="32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How busy is the sky above us?</a:t>
            </a:r>
            <a:endParaRPr lang="zh-HK" altLang="en-US" dirty="0"/>
          </a:p>
        </p:txBody>
      </p:sp>
      <p:pic>
        <p:nvPicPr>
          <p:cNvPr id="3074" name="Picture 2" descr="Image result for flightradar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21793"/>
            <a:ext cx="7886700" cy="4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5" y="762368"/>
            <a:ext cx="8178418" cy="545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Aviation communication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549406" cy="4351339"/>
          </a:xfrm>
        </p:spPr>
        <p:txBody>
          <a:bodyPr/>
          <a:lstStyle/>
          <a:p>
            <a:r>
              <a:rPr lang="en-US" altLang="zh-HK" dirty="0" smtClean="0"/>
              <a:t>What language is used?</a:t>
            </a:r>
          </a:p>
          <a:p>
            <a:endParaRPr lang="en-US" altLang="zh-HK" dirty="0"/>
          </a:p>
          <a:p>
            <a:r>
              <a:rPr lang="en-US" altLang="zh-HK" dirty="0" smtClean="0"/>
              <a:t>Pilots come from different parts of the world</a:t>
            </a:r>
          </a:p>
          <a:p>
            <a:endParaRPr lang="en-US" altLang="zh-HK" dirty="0"/>
          </a:p>
        </p:txBody>
      </p:sp>
      <p:pic>
        <p:nvPicPr>
          <p:cNvPr id="4098" name="Picture 2" descr="Image result for english langu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30" y="1711842"/>
            <a:ext cx="3246034" cy="21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372972"/>
            <a:ext cx="89439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00600" y="4419600"/>
            <a:ext cx="538281" cy="337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Oval 6"/>
          <p:cNvSpPr/>
          <p:nvPr/>
        </p:nvSpPr>
        <p:spPr>
          <a:xfrm>
            <a:off x="2119415" y="4701085"/>
            <a:ext cx="538281" cy="337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60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Always use proper pronunciations?</a:t>
            </a:r>
            <a:endParaRPr lang="zh-HK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03" y="2109917"/>
            <a:ext cx="5982049" cy="43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卅蚊改套餐 </a:t>
            </a:r>
            <a:r>
              <a:rPr lang="en-US" altLang="zh-TW" dirty="0" smtClean="0"/>
              <a:t>(change to a set with $30)</a:t>
            </a:r>
          </a:p>
          <a:p>
            <a:pPr marL="0" indent="0">
              <a:buNone/>
            </a:pPr>
            <a:r>
              <a:rPr lang="en-US" altLang="zh-TW" dirty="0" smtClean="0"/>
              <a:t>   [saa1-aa4 man1]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三蚊改套餐 </a:t>
            </a:r>
            <a:r>
              <a:rPr lang="en-US" altLang="zh-TW" dirty="0"/>
              <a:t>(change to a set with </a:t>
            </a:r>
            <a:r>
              <a:rPr lang="en-US" altLang="zh-TW" dirty="0" smtClean="0"/>
              <a:t>$3)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 [saam1 man1]</a:t>
            </a:r>
            <a:endParaRPr lang="zh-HK" altLang="en-US" dirty="0"/>
          </a:p>
        </p:txBody>
      </p:sp>
      <p:pic>
        <p:nvPicPr>
          <p:cNvPr id="5122" name="Picture 2" descr="Image result for tsui w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2" y="437743"/>
            <a:ext cx="3714676" cy="11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64465"/>
            <a:ext cx="7886700" cy="3412499"/>
          </a:xfrm>
        </p:spPr>
        <p:txBody>
          <a:bodyPr/>
          <a:lstStyle/>
          <a:p>
            <a:r>
              <a:rPr lang="en-US" altLang="zh-HK" dirty="0" smtClean="0"/>
              <a:t>Different interpretation for the same sentence</a:t>
            </a:r>
            <a:endParaRPr lang="zh-HK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7" y="555331"/>
            <a:ext cx="7886700" cy="157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751135" y="1052623"/>
            <a:ext cx="5409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6342" y="1343153"/>
            <a:ext cx="1131705" cy="1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68550" y="1318250"/>
            <a:ext cx="3537097" cy="141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248169"/>
            <a:ext cx="8367824" cy="1325563"/>
          </a:xfrm>
        </p:spPr>
        <p:txBody>
          <a:bodyPr>
            <a:normAutofit/>
          </a:bodyPr>
          <a:lstStyle/>
          <a:p>
            <a:r>
              <a:rPr lang="en-US" altLang="zh-HK" dirty="0"/>
              <a:t>Surface </a:t>
            </a:r>
            <a:r>
              <a:rPr lang="en-US" altLang="zh-HK" dirty="0" smtClean="0"/>
              <a:t>vs</a:t>
            </a:r>
            <a:r>
              <a:rPr lang="en-US" altLang="zh-HK" dirty="0"/>
              <a:t>. </a:t>
            </a:r>
            <a:r>
              <a:rPr lang="en-US" altLang="zh-HK" dirty="0" smtClean="0"/>
              <a:t>underlying meaning</a:t>
            </a:r>
            <a:endParaRPr lang="zh-HK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2117145"/>
            <a:ext cx="8080744" cy="264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13391" y="4422169"/>
            <a:ext cx="1951074" cy="415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16703" y="3171953"/>
            <a:ext cx="1131705" cy="1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91717" y="3438282"/>
            <a:ext cx="1131705" cy="1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5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Cultural issues</a:t>
            </a:r>
            <a:endParaRPr lang="zh-HK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5" y="2248408"/>
            <a:ext cx="7886700" cy="17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938777" y="3501563"/>
            <a:ext cx="6386516" cy="1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5781" y="3763832"/>
            <a:ext cx="7669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Why am I here today?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What is the relationship between language and aviation industry?</a:t>
            </a:r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2050" name="Picture 2" descr="linguist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-578" r="10212" b="2652"/>
          <a:stretch/>
        </p:blipFill>
        <p:spPr bwMode="auto">
          <a:xfrm>
            <a:off x="795527" y="2286000"/>
            <a:ext cx="3489768" cy="183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814" y="2267853"/>
            <a:ext cx="3373089" cy="1856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5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Accents of English</a:t>
            </a:r>
            <a:endParaRPr lang="zh-HK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37748"/>
            <a:ext cx="7886700" cy="20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15679" y="2487044"/>
            <a:ext cx="1228061" cy="319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Oval 5"/>
          <p:cNvSpPr/>
          <p:nvPr/>
        </p:nvSpPr>
        <p:spPr>
          <a:xfrm>
            <a:off x="4580861" y="2959396"/>
            <a:ext cx="2287772" cy="319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82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9" y="1913861"/>
            <a:ext cx="8299181" cy="27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72880" y="2806996"/>
            <a:ext cx="614030" cy="319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Oval 5"/>
          <p:cNvSpPr/>
          <p:nvPr/>
        </p:nvSpPr>
        <p:spPr>
          <a:xfrm>
            <a:off x="996804" y="3098595"/>
            <a:ext cx="614030" cy="319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59503" y="3760288"/>
            <a:ext cx="2962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6804" y="4029646"/>
            <a:ext cx="49255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To sum up,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The </a:t>
            </a:r>
            <a:r>
              <a:rPr lang="en-US" altLang="zh-HK" dirty="0"/>
              <a:t>investigation of language in the context of aviation, where very much depends on </a:t>
            </a:r>
            <a:r>
              <a:rPr lang="en-US" altLang="zh-HK" b="1" dirty="0" smtClean="0">
                <a:solidFill>
                  <a:srgbClr val="FF0000"/>
                </a:solidFill>
              </a:rPr>
              <a:t>communicative </a:t>
            </a:r>
            <a:r>
              <a:rPr lang="en-US" altLang="zh-HK" b="1" dirty="0">
                <a:solidFill>
                  <a:srgbClr val="FF0000"/>
                </a:solidFill>
              </a:rPr>
              <a:t>success</a:t>
            </a:r>
            <a:r>
              <a:rPr lang="en-US" altLang="zh-HK" dirty="0"/>
              <a:t>, may make the linguist and the communicative practitioner most sharply aware of and sensitive to the processes and problems involved in </a:t>
            </a:r>
            <a:r>
              <a:rPr lang="en-US" altLang="zh-HK" dirty="0">
                <a:solidFill>
                  <a:srgbClr val="00B050"/>
                </a:solidFill>
              </a:rPr>
              <a:t>linguistic </a:t>
            </a:r>
            <a:r>
              <a:rPr lang="en-US" altLang="zh-HK" dirty="0" smtClean="0">
                <a:solidFill>
                  <a:srgbClr val="00B050"/>
                </a:solidFill>
              </a:rPr>
              <a:t>behavior </a:t>
            </a:r>
            <a:r>
              <a:rPr lang="en-US" altLang="zh-HK" dirty="0">
                <a:solidFill>
                  <a:srgbClr val="00B050"/>
                </a:solidFill>
              </a:rPr>
              <a:t>in </a:t>
            </a:r>
            <a:r>
              <a:rPr lang="en-US" altLang="zh-HK" i="1" dirty="0">
                <a:solidFill>
                  <a:srgbClr val="00B050"/>
                </a:solidFill>
              </a:rPr>
              <a:t>any </a:t>
            </a:r>
            <a:r>
              <a:rPr lang="en-US" altLang="zh-HK" dirty="0">
                <a:solidFill>
                  <a:srgbClr val="00B050"/>
                </a:solidFill>
              </a:rPr>
              <a:t>field of social </a:t>
            </a:r>
            <a:r>
              <a:rPr lang="en-US" altLang="zh-HK" dirty="0" smtClean="0">
                <a:solidFill>
                  <a:srgbClr val="00B050"/>
                </a:solidFill>
              </a:rPr>
              <a:t>interaction</a:t>
            </a:r>
            <a:r>
              <a:rPr lang="en-US" altLang="zh-HK" dirty="0" smtClean="0"/>
              <a:t>.  (p.84)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898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8" name="Picture 4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07" y="2178824"/>
            <a:ext cx="5915616" cy="27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30818"/>
            <a:ext cx="7886700" cy="1787381"/>
          </a:xfrm>
        </p:spPr>
        <p:txBody>
          <a:bodyPr>
            <a:normAutofit/>
          </a:bodyPr>
          <a:lstStyle/>
          <a:p>
            <a:pPr algn="ctr"/>
            <a:r>
              <a:rPr lang="en-US" altLang="zh-HK" dirty="0" smtClean="0"/>
              <a:t>Applications of </a:t>
            </a:r>
            <a:br>
              <a:rPr lang="en-US" altLang="zh-HK" dirty="0" smtClean="0"/>
            </a:br>
            <a:r>
              <a:rPr lang="en-US" altLang="zh-HK" dirty="0" smtClean="0"/>
              <a:t>studies of languages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Auto-correction: </a:t>
            </a:r>
            <a:r>
              <a:rPr lang="en-US" altLang="zh-TW" dirty="0" smtClean="0"/>
              <a:t>Use of “errors”</a:t>
            </a:r>
            <a:endParaRPr lang="zh-HK" altLang="en-US" dirty="0"/>
          </a:p>
        </p:txBody>
      </p:sp>
      <p:pic>
        <p:nvPicPr>
          <p:cNvPr id="6" name="Picture 2" descr="Image result for auto-corr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11" y="1825625"/>
            <a:ext cx="65045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Forensic linguistics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3" t="24627" r="23041" b="4104"/>
          <a:stretch/>
        </p:blipFill>
        <p:spPr bwMode="auto">
          <a:xfrm>
            <a:off x="4930902" y="1172689"/>
            <a:ext cx="3200400" cy="509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 descr="http://s1.ibtimes.com/sites/www.ibtimes.com/files/styles/v2_article_large/public/2014/08/19/james-foley-beheading.jpg?itok=1dktKp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2438400"/>
            <a:ext cx="3143408" cy="2371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admintell.napco.com/ee/images/uploads/gadgetell/ATT_Nav_1-7i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70" y="1704753"/>
            <a:ext cx="4619843" cy="43980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Speech recognition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63482" y="2875002"/>
            <a:ext cx="33414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500" dirty="0"/>
              <a:t>Homophony (</a:t>
            </a:r>
            <a:r>
              <a:rPr lang="zh-TW" altLang="en-US" sz="2500" dirty="0"/>
              <a:t>同音現象</a:t>
            </a:r>
            <a:r>
              <a:rPr lang="en-US" altLang="zh-TW" sz="2500" dirty="0"/>
              <a:t>)</a:t>
            </a:r>
            <a:endParaRPr lang="zh-HK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6265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Machine Translation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85346" name="Picture 2" descr="http://2.bp.blogspot.com/_z_vaHw1r5ks/SwN_MXAXrwI/AAAAAAAAAPY/Qn7wAhMIA9I/s1600/Chinese2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30" y="1604963"/>
            <a:ext cx="6175837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2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What is LANGUAGE meant to you?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098" name="Picture 2" descr="grammar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3" y="1739110"/>
            <a:ext cx="3364619" cy="2262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840" y="1777207"/>
            <a:ext cx="3364619" cy="2246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315" y="4297124"/>
            <a:ext cx="3607323" cy="2224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55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506" y="2215192"/>
            <a:ext cx="7886700" cy="1325563"/>
          </a:xfrm>
        </p:spPr>
        <p:txBody>
          <a:bodyPr/>
          <a:lstStyle/>
          <a:p>
            <a:r>
              <a:rPr lang="en-US" altLang="zh-HK" dirty="0" smtClean="0"/>
              <a:t>What is language?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87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Functions of human language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Picture 4" descr="http://edinburgh-lothian-mobile-speech-therapy.co.uk/wp-content/uploads/2012/12/Communication-Ch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82" y="1521880"/>
            <a:ext cx="5536576" cy="41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013" y="5776083"/>
            <a:ext cx="7723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http://edinburgh-lothian-mobile-speech-therapy.co.uk/wp-content/uploads/2012/12/Communication-Chain.jpg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7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What is important in human communication?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553"/>
            <a:ext cx="7886700" cy="4167411"/>
          </a:xfrm>
        </p:spPr>
        <p:txBody>
          <a:bodyPr/>
          <a:lstStyle/>
          <a:p>
            <a:r>
              <a:rPr lang="en-US" altLang="zh-HK" dirty="0" smtClean="0"/>
              <a:t>How </a:t>
            </a:r>
            <a:r>
              <a:rPr lang="en-US" altLang="zh-HK" dirty="0" smtClean="0"/>
              <a:t>do you pronounce </a:t>
            </a:r>
            <a:r>
              <a:rPr lang="en-US" altLang="zh-HK" dirty="0" smtClean="0"/>
              <a:t>the following </a:t>
            </a:r>
            <a:r>
              <a:rPr lang="en-US" altLang="zh-HK" dirty="0" smtClean="0"/>
              <a:t>alphabets?</a:t>
            </a:r>
            <a:endParaRPr lang="en-US" altLang="zh-HK" dirty="0" smtClean="0"/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S, F, R, L, W, </a:t>
            </a:r>
            <a:r>
              <a:rPr lang="en-US" altLang="zh-HK" dirty="0" smtClean="0">
                <a:solidFill>
                  <a:srgbClr val="FF0000"/>
                </a:solidFill>
              </a:rPr>
              <a:t>X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How about when you talk to the building attendants?</a:t>
            </a:r>
          </a:p>
          <a:p>
            <a:pPr lvl="1"/>
            <a:endParaRPr lang="en-US" altLang="zh-HK" dirty="0"/>
          </a:p>
          <a:p>
            <a:r>
              <a:rPr lang="en-US" altLang="zh-HK" dirty="0" smtClean="0"/>
              <a:t>Communication is more than correct grammar,  correct pronunciation and correct spelling</a:t>
            </a:r>
          </a:p>
          <a:p>
            <a:pPr lvl="1"/>
            <a:r>
              <a:rPr lang="en-US" altLang="zh-HK" dirty="0" smtClean="0"/>
              <a:t>To get the message across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50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Discourse and Narrative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Understanding of meanings of utterances require </a:t>
            </a:r>
            <a:r>
              <a:rPr lang="en-US" altLang="zh-HK" dirty="0" smtClean="0">
                <a:solidFill>
                  <a:srgbClr val="FF0000"/>
                </a:solidFill>
              </a:rPr>
              <a:t>context</a:t>
            </a:r>
          </a:p>
          <a:p>
            <a:endParaRPr lang="en-US" altLang="zh-HK" dirty="0"/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99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When John and Jane walk on the street. John saw a big hole in front of them, and he said to Jane, “</a:t>
            </a:r>
            <a:r>
              <a:rPr lang="en-US" altLang="zh-HK" dirty="0">
                <a:solidFill>
                  <a:srgbClr val="FF0000"/>
                </a:solidFill>
              </a:rPr>
              <a:t>there is a hole ahead</a:t>
            </a:r>
            <a:r>
              <a:rPr lang="en-US" altLang="zh-HK" dirty="0"/>
              <a:t>”.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What is the intention of John when saying </a:t>
            </a:r>
            <a:r>
              <a:rPr lang="en-US" altLang="zh-HK" dirty="0"/>
              <a:t>“</a:t>
            </a:r>
            <a:r>
              <a:rPr lang="en-US" altLang="zh-HK" dirty="0">
                <a:solidFill>
                  <a:srgbClr val="FF0000"/>
                </a:solidFill>
              </a:rPr>
              <a:t>there is a hole ahead</a:t>
            </a:r>
            <a:r>
              <a:rPr lang="en-US" altLang="zh-HK" dirty="0" smtClean="0"/>
              <a:t>”?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886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Where is my lunch?</a:t>
            </a:r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1026" name="Picture 2" descr="Image result for hitting the table, ang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14" y="2774544"/>
            <a:ext cx="3019646" cy="30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pen f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6" y="2679404"/>
            <a:ext cx="381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363</Words>
  <Application>Microsoft Office PowerPoint</Application>
  <PresentationFormat>On-screen Show (4:3)</PresentationFormat>
  <Paragraphs>68</Paragraphs>
  <Slides>28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Discourse &amp; Narrative Methods: Language in the Aviation Industry</vt:lpstr>
      <vt:lpstr>Why am I here today?</vt:lpstr>
      <vt:lpstr>What is LANGUAGE meant to you?</vt:lpstr>
      <vt:lpstr>What is language?</vt:lpstr>
      <vt:lpstr>Functions of human language</vt:lpstr>
      <vt:lpstr>What is important in human communication?</vt:lpstr>
      <vt:lpstr>Discourse and Narrative</vt:lpstr>
      <vt:lpstr>Case 1</vt:lpstr>
      <vt:lpstr>Case 2</vt:lpstr>
      <vt:lpstr>In aviation industry</vt:lpstr>
      <vt:lpstr>Language in aviation industry</vt:lpstr>
      <vt:lpstr>How busy is the sky above us?</vt:lpstr>
      <vt:lpstr>PowerPoint Presentation</vt:lpstr>
      <vt:lpstr>Aviation communication</vt:lpstr>
      <vt:lpstr>Always use proper pronunciations?</vt:lpstr>
      <vt:lpstr>PowerPoint Presentation</vt:lpstr>
      <vt:lpstr>PowerPoint Presentation</vt:lpstr>
      <vt:lpstr>Surface vs. underlying meaning</vt:lpstr>
      <vt:lpstr>Cultural issues</vt:lpstr>
      <vt:lpstr>Accents of English</vt:lpstr>
      <vt:lpstr>PowerPoint Presentation</vt:lpstr>
      <vt:lpstr>To sum up,</vt:lpstr>
      <vt:lpstr>PowerPoint Presentation</vt:lpstr>
      <vt:lpstr>Applications of  studies of languages</vt:lpstr>
      <vt:lpstr>Auto-correction: Use of “errors”</vt:lpstr>
      <vt:lpstr>Forensic linguistics</vt:lpstr>
      <vt:lpstr>Speech recognition</vt:lpstr>
      <vt:lpstr>Machine Translation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Discourse &amp; Narrative Method</dc:title>
  <dc:creator>Andy Chin</dc:creator>
  <cp:lastModifiedBy>Andy Chin</cp:lastModifiedBy>
  <cp:revision>46</cp:revision>
  <dcterms:created xsi:type="dcterms:W3CDTF">2016-09-27T02:47:29Z</dcterms:created>
  <dcterms:modified xsi:type="dcterms:W3CDTF">2016-09-28T23:11:32Z</dcterms:modified>
</cp:coreProperties>
</file>