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1FD8-5BE6-4A48-A8EE-D373A62C5C9C}" type="datetimeFigureOut">
              <a:rPr lang="zh-HK" altLang="en-US" smtClean="0"/>
              <a:t>19/2/2016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36E-68F9-4D40-93CC-15827E400DD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52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4338" r="10043" b="9548"/>
          <a:stretch/>
        </p:blipFill>
        <p:spPr>
          <a:xfrm>
            <a:off x="0" y="1"/>
            <a:ext cx="917392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9" y="342553"/>
            <a:ext cx="3629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Stafford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71" y="338147"/>
            <a:ext cx="1613197" cy="7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01706" y="1826981"/>
            <a:ext cx="794950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zh-TW" sz="32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Staffordshire University Degrees</a:t>
            </a:r>
          </a:p>
          <a:p>
            <a:r>
              <a:rPr lang="en-GB" altLang="zh-TW" sz="32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Offered by SCOPE at City University of HK</a:t>
            </a:r>
          </a:p>
          <a:p>
            <a:endParaRPr lang="en-GB" altLang="zh-TW" sz="3200" b="1" dirty="0">
              <a:solidFill>
                <a:srgbClr val="00B050"/>
              </a:solidFill>
              <a:latin typeface="Arial Unicode MS" pitchFamily="34" charset="-120"/>
              <a:ea typeface="新細明體" pitchFamily="18" charset="-120"/>
            </a:endParaRPr>
          </a:p>
          <a:p>
            <a:r>
              <a:rPr lang="en-GB" altLang="zh-TW" sz="28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BSc (</a:t>
            </a:r>
            <a:r>
              <a:rPr lang="en-GB" altLang="zh-TW" sz="2800" b="1" dirty="0" err="1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Hons</a:t>
            </a:r>
            <a:r>
              <a:rPr lang="en-GB" altLang="zh-TW" sz="28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) Computing Science</a:t>
            </a:r>
          </a:p>
          <a:p>
            <a:r>
              <a:rPr lang="en-GB" altLang="zh-TW" sz="28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BSc (</a:t>
            </a:r>
            <a:r>
              <a:rPr lang="en-GB" altLang="zh-TW" sz="2800" b="1" dirty="0" err="1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Hons</a:t>
            </a:r>
            <a:r>
              <a:rPr lang="en-GB" altLang="zh-TW" sz="28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) Information Systems</a:t>
            </a:r>
          </a:p>
          <a:p>
            <a:r>
              <a:rPr lang="en-GB" altLang="zh-TW" sz="28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BSc (</a:t>
            </a:r>
            <a:r>
              <a:rPr lang="en-GB" altLang="zh-TW" sz="2800" b="1" dirty="0" err="1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Hons</a:t>
            </a:r>
            <a:r>
              <a:rPr lang="en-GB" altLang="zh-TW" sz="2800" b="1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) Business Information Technology</a:t>
            </a:r>
          </a:p>
          <a:p>
            <a:endParaRPr lang="en-GB" altLang="zh-TW" sz="1800" b="1" dirty="0">
              <a:latin typeface="Arial Unicode MS" pitchFamily="34" charset="-120"/>
              <a:ea typeface="新細明體" pitchFamily="18" charset="-120"/>
            </a:endParaRPr>
          </a:p>
          <a:p>
            <a:endParaRPr lang="en-GB" altLang="zh-TW" sz="1800" b="1" dirty="0">
              <a:latin typeface="Arial Unicode MS" pitchFamily="34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7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0609" y="555493"/>
            <a:ext cx="86407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altLang="zh-TW" sz="3200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BSc (</a:t>
            </a:r>
            <a:r>
              <a:rPr lang="en-GB" altLang="zh-TW" sz="3200" dirty="0" err="1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Hons</a:t>
            </a:r>
            <a:r>
              <a:rPr lang="en-GB" altLang="zh-TW" sz="3200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) Information Systems</a:t>
            </a:r>
          </a:p>
          <a:p>
            <a:pPr algn="l">
              <a:defRPr/>
            </a:pPr>
            <a:r>
              <a:rPr lang="en-US" altLang="zh-TW" sz="2000" u="sng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Level V modules </a:t>
            </a:r>
            <a:r>
              <a:rPr lang="en-US" altLang="zh-TW" sz="2000" dirty="0">
                <a:latin typeface="Arial" charset="0"/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as Computing Science &amp; Business 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IT</a:t>
            </a:r>
          </a:p>
          <a:p>
            <a:pPr algn="l">
              <a:defRPr/>
            </a:pPr>
            <a:endParaRPr lang="en-US" altLang="zh-TW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l">
              <a:defRPr/>
            </a:pPr>
            <a:endParaRPr lang="en-US" altLang="zh-TW" sz="800" u="sng" dirty="0">
              <a:latin typeface="Arial Unicode MS" pitchFamily="34" charset="-120"/>
              <a:ea typeface="新細明體" pitchFamily="18" charset="-120"/>
            </a:endParaRPr>
          </a:p>
          <a:p>
            <a:pPr algn="l">
              <a:defRPr/>
            </a:pPr>
            <a:r>
              <a:rPr lang="en-US" altLang="zh-TW" sz="2000" u="sng" dirty="0">
                <a:latin typeface="Arial Unicode MS" pitchFamily="34" charset="-120"/>
                <a:ea typeface="新細明體" pitchFamily="18" charset="-120"/>
              </a:rPr>
              <a:t>Level V modules </a:t>
            </a:r>
          </a:p>
          <a:p>
            <a:pPr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Database Systems</a:t>
            </a:r>
          </a:p>
          <a:p>
            <a:pPr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Data Management</a:t>
            </a:r>
            <a:endParaRPr lang="en-GB" altLang="zh-TW" sz="20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lvl="3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Service Management and </a:t>
            </a:r>
            <a:r>
              <a:rPr lang="en-US" altLang="zh-HK" sz="20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ITIL</a:t>
            </a:r>
            <a:endParaRPr lang="en-US" altLang="zh-HK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lvl="3" indent="-342900" algn="l">
              <a:buFont typeface="Wingdings" pitchFamily="2" charset="2"/>
              <a:buChar char="l"/>
              <a:defRPr/>
            </a:pP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Information System Organizations and </a:t>
            </a:r>
            <a:r>
              <a:rPr lang="en-US" altLang="zh-HK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Management</a:t>
            </a:r>
          </a:p>
          <a:p>
            <a:pPr marL="0" lvl="3" algn="l">
              <a:defRPr/>
            </a:pPr>
            <a:r>
              <a:rPr lang="en-US" altLang="zh-HK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endParaRPr lang="en-US" altLang="zh-HK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lvl="3" algn="l">
              <a:defRPr/>
            </a:pPr>
            <a:r>
              <a:rPr lang="en-GB" altLang="zh-TW" sz="2000" u="sng" dirty="0">
                <a:latin typeface="Arial Unicode MS" pitchFamily="34" charset="-120"/>
                <a:ea typeface="新細明體" pitchFamily="18" charset="-120"/>
              </a:rPr>
              <a:t>Level VI modules</a:t>
            </a:r>
          </a:p>
          <a:p>
            <a:pPr algn="just">
              <a:buFont typeface="Wingdings" pitchFamily="2" charset="2"/>
              <a:buChar char="l"/>
              <a:defRPr/>
            </a:pPr>
            <a:r>
              <a:rPr lang="en-GB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Advanced Database Systems</a:t>
            </a:r>
          </a:p>
          <a:p>
            <a:pPr marL="342900" lvl="3" indent="-342900" algn="just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Advanced </a:t>
            </a:r>
            <a:r>
              <a:rPr lang="en-US" altLang="zh-TW" sz="20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HCI</a:t>
            </a: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and Usability</a:t>
            </a:r>
          </a:p>
          <a:p>
            <a:pPr marL="342900" lvl="3" indent="-342900" algn="just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Strategic Information Management</a:t>
            </a:r>
          </a:p>
          <a:p>
            <a:pPr marL="342900" lvl="3" indent="-342900" algn="just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Project Management</a:t>
            </a:r>
          </a:p>
          <a:p>
            <a:pPr marL="342900" lvl="3" indent="-342900" algn="just">
              <a:buFont typeface="Wingdings" pitchFamily="2" charset="2"/>
              <a:buChar char="l"/>
              <a:defRPr/>
            </a:pP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Knowledge Management in Organizations</a:t>
            </a:r>
          </a:p>
          <a:p>
            <a:pPr marL="342900" lvl="3" indent="-342900" algn="just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IS Route Project (3 modules)</a:t>
            </a:r>
            <a:endParaRPr lang="en-GB" altLang="zh-TW" sz="20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lvl="3" indent="-342900" algn="l">
              <a:buFont typeface="Symbol" pitchFamily="18" charset="2"/>
              <a:buChar char=""/>
              <a:defRPr/>
            </a:pPr>
            <a:endParaRPr lang="en-GB" altLang="zh-TW" sz="2000" dirty="0">
              <a:solidFill>
                <a:schemeClr val="bg1"/>
              </a:solidFill>
              <a:latin typeface="Arial Unicode MS" pitchFamily="34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528" y="620688"/>
            <a:ext cx="8604126" cy="53091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altLang="zh-TW" sz="3100" dirty="0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BSc (</a:t>
            </a:r>
            <a:r>
              <a:rPr lang="en-GB" altLang="zh-TW" sz="3100" dirty="0" err="1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Hons</a:t>
            </a:r>
            <a:r>
              <a:rPr lang="en-GB" altLang="zh-TW" sz="3100" dirty="0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) Business Information Technology</a:t>
            </a:r>
          </a:p>
          <a:p>
            <a:pPr algn="l">
              <a:defRPr/>
            </a:pPr>
            <a:r>
              <a:rPr lang="en-US" altLang="zh-TW" sz="20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 V modules </a:t>
            </a:r>
            <a:r>
              <a:rPr lang="en-US" altLang="zh-TW" sz="20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Computing Science &amp; Information </a:t>
            </a:r>
            <a:r>
              <a:rPr lang="en-US" altLang="zh-TW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Systems</a:t>
            </a:r>
          </a:p>
          <a:p>
            <a:pPr algn="l">
              <a:defRPr/>
            </a:pPr>
            <a:endParaRPr lang="en-GB" altLang="zh-TW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en-US" altLang="zh-TW" sz="8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altLang="zh-TW" sz="2000" u="sng" dirty="0">
                <a:latin typeface="Arial Unicode MS" pitchFamily="34" charset="-128"/>
                <a:ea typeface="新細明體" pitchFamily="18" charset="-120"/>
              </a:rPr>
              <a:t>Level V modules 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GB" altLang="zh-HK" sz="2000" dirty="0">
                <a:latin typeface="Arial Unicode MS" pitchFamily="34" charset="-128"/>
                <a:ea typeface="新細明體" pitchFamily="18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Database Systems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Data Management</a:t>
            </a:r>
            <a:endParaRPr lang="en-GB" altLang="zh-TW" sz="20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lvl="3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Service Management and ITIL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Information System Organizations and </a:t>
            </a:r>
            <a:r>
              <a:rPr lang="en-US" altLang="zh-HK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Management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endParaRPr lang="en-GB" altLang="zh-HK" sz="2000" u="sng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l">
              <a:defRPr/>
            </a:pPr>
            <a:r>
              <a:rPr lang="en-GB" altLang="zh-TW" sz="2000" u="sng" dirty="0">
                <a:latin typeface="Arial Unicode MS" pitchFamily="34" charset="-128"/>
                <a:ea typeface="新細明體" pitchFamily="18" charset="-120"/>
              </a:rPr>
              <a:t>Level VI modules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GB" altLang="zh-TW" sz="2000" dirty="0">
                <a:latin typeface="Arial Unicode MS" pitchFamily="34" charset="-128"/>
                <a:ea typeface="新細明體" pitchFamily="18" charset="-120"/>
              </a:rPr>
              <a:t> Strategic Entrepreneurship and Innovation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Advanced HCI and Usability</a:t>
            </a:r>
          </a:p>
          <a:p>
            <a:pPr marL="342900" lvl="3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Project Management</a:t>
            </a:r>
          </a:p>
          <a:p>
            <a:pPr marL="342900" lvl="3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Strategic Information Management</a:t>
            </a:r>
          </a:p>
          <a:p>
            <a:pPr marL="342900" lvl="3" indent="-342900" algn="l">
              <a:buFont typeface="Wingdings" pitchFamily="2" charset="2"/>
              <a:buChar char="l"/>
              <a:defRPr/>
            </a:pP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Applied Communications Technology</a:t>
            </a:r>
            <a:endParaRPr lang="en-GB" altLang="zh-HK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lvl="3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BIT Route Project (3 modules)</a:t>
            </a:r>
            <a:endParaRPr lang="en-GB" altLang="zh-TW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260350"/>
            <a:ext cx="7402016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is the Difference?</a:t>
            </a:r>
            <a:endParaRPr lang="en-US" altLang="zh-HK" dirty="0" smtClean="0">
              <a:solidFill>
                <a:srgbClr val="00B05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124744"/>
            <a:ext cx="7847013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Computing Science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accent on operating systems &amp; hardware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software design &amp; development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FYP has more implementation bias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Graduates are </a:t>
            </a:r>
            <a:r>
              <a:rPr lang="en-US" altLang="zh-TW" sz="2400" dirty="0" smtClean="0">
                <a:latin typeface="Arial" charset="0"/>
                <a:ea typeface="Arial Unicode MS" pitchFamily="34" charset="-120"/>
                <a:cs typeface="Arial Unicode MS" pitchFamily="34" charset="-120"/>
              </a:rPr>
              <a:t>‘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solution developers</a:t>
            </a:r>
            <a:r>
              <a:rPr lang="en-US" altLang="zh-TW" sz="2400" dirty="0" smtClean="0">
                <a:latin typeface="Arial" charset="0"/>
                <a:ea typeface="Arial Unicode MS" pitchFamily="34" charset="-120"/>
                <a:cs typeface="Arial Unicode MS" pitchFamily="34" charset="-120"/>
              </a:rPr>
              <a:t>’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Information Systems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accent on developing IS in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organisations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systems analysis &amp; design, database &amp; web design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FYP has analysis &amp; design/project management bias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Graduates are </a:t>
            </a:r>
            <a:r>
              <a:rPr lang="en-US" altLang="zh-TW" sz="2400" dirty="0" smtClean="0">
                <a:latin typeface="Arial" charset="0"/>
                <a:ea typeface="Arial Unicode MS" pitchFamily="34" charset="-120"/>
                <a:cs typeface="Arial Unicode MS" pitchFamily="34" charset="-120"/>
              </a:rPr>
              <a:t>‘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system implementers</a:t>
            </a:r>
            <a:r>
              <a:rPr lang="en-US" altLang="zh-TW" sz="2400" dirty="0" smtClean="0">
                <a:latin typeface="Arial" charset="0"/>
                <a:ea typeface="Arial Unicode MS" pitchFamily="34" charset="-120"/>
                <a:cs typeface="Arial Unicode MS" pitchFamily="34" charset="-120"/>
              </a:rPr>
              <a:t>’</a:t>
            </a:r>
            <a:endParaRPr lang="en-US" altLang="zh-HK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6288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Business Information Technology</a:t>
            </a:r>
          </a:p>
          <a:p>
            <a:pPr lvl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accent on use of IT in business</a:t>
            </a:r>
          </a:p>
          <a:p>
            <a:pPr lvl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IT management &amp; planning</a:t>
            </a:r>
          </a:p>
          <a:p>
            <a:pPr lvl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on understanding business processes</a:t>
            </a:r>
          </a:p>
          <a:p>
            <a:pPr lvl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FYP has business application of IT bias</a:t>
            </a:r>
          </a:p>
          <a:p>
            <a:pPr lvl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Graduates are </a:t>
            </a:r>
            <a:r>
              <a:rPr lang="en-US" altLang="zh-TW" sz="2400" dirty="0" smtClean="0">
                <a:latin typeface="Arial" charset="0"/>
                <a:ea typeface="Arial Unicode MS" pitchFamily="34" charset="-120"/>
                <a:cs typeface="Arial Unicode MS" pitchFamily="34" charset="-120"/>
              </a:rPr>
              <a:t>‘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business problem solvers</a:t>
            </a:r>
            <a:r>
              <a:rPr lang="en-US" altLang="zh-TW" sz="2400" dirty="0" smtClean="0">
                <a:latin typeface="Arial" charset="0"/>
                <a:ea typeface="Arial Unicode MS" pitchFamily="34" charset="-120"/>
                <a:cs typeface="Arial Unicode MS" pitchFamily="34" charset="-120"/>
              </a:rPr>
              <a:t>’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endParaRPr lang="en-US" altLang="zh-TW" sz="2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1"/>
            <a:endParaRPr lang="en-US" altLang="zh-HK" dirty="0" smtClean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60350"/>
            <a:ext cx="7402016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is the Difference?</a:t>
            </a:r>
            <a:endParaRPr lang="en-US" altLang="zh-HK" dirty="0" smtClean="0">
              <a:solidFill>
                <a:srgbClr val="00B05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38495" y="692696"/>
            <a:ext cx="7772400" cy="3970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 can apply?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Entry Point 1 (240 credits)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Graduates of Diploma/higher certificate in Computing or IT related disciplines with 3 years relevant working experience or those with equivalent qualification</a:t>
            </a:r>
          </a:p>
          <a:p>
            <a:pPr>
              <a:lnSpc>
                <a:spcPct val="90000"/>
              </a:lnSpc>
              <a:defRPr/>
            </a:pPr>
            <a:endParaRPr lang="en-US" altLang="zh-TW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zh-TW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Entry Point 2 (180 credits)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Graduates of Associate Degree/ Higher Diploma in Computing or IT related disciplines or those with equivalent qualification</a:t>
            </a:r>
          </a:p>
        </p:txBody>
      </p:sp>
    </p:spTree>
    <p:extLst>
      <p:ext uri="{BB962C8B-B14F-4D97-AF65-F5344CB8AC3E}">
        <p14:creationId xmlns:p14="http://schemas.microsoft.com/office/powerpoint/2010/main" val="133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764704"/>
            <a:ext cx="7772400" cy="4403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Class Pattern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Lectures and tutorials/ workshops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Around 6-9 hours per week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Classes will normally be held during Fridays or Saturday afternoon/ evenings and/ or Sundays (normally for make-up classes)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Some tutorials may also be held on weekday evenings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Weekday evenings: from 6:45/ 7pm to 10pm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Saturdays: from 2:00 to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5:00pm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and 6:00 to 9:00pm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" name="內容版面配置區 3" descr="CSC-entrance.jpg"/>
          <p:cNvPicPr>
            <a:picLocks noGrp="1"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96136" y="260648"/>
            <a:ext cx="2599779" cy="19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764704"/>
            <a:ext cx="7704138" cy="44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3200" dirty="0" err="1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Programme</a:t>
            </a:r>
            <a:r>
              <a:rPr lang="en-US" altLang="zh-TW" sz="3200" dirty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Fees –Entry point 1</a:t>
            </a:r>
          </a:p>
          <a:p>
            <a:pPr algn="l"/>
            <a:endParaRPr lang="en-US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HK$137,600  </a:t>
            </a:r>
            <a:r>
              <a:rPr lang="en-US" altLang="zh-TW" sz="24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240 credits (by 6 instalments)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1st -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HK$18,400</a:t>
            </a:r>
            <a:endParaRPr lang="en-US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2nd –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HK$25,440</a:t>
            </a:r>
            <a:endParaRPr lang="en-US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3rd –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HK$25,440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4th –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HK$17,440</a:t>
            </a:r>
            <a:endParaRPr lang="en-US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5th –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HK$25,440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Final –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HK$25,440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*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Graduation Fee : HK$400</a:t>
            </a:r>
            <a:endParaRPr lang="en-US" altLang="zh-HK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764704"/>
            <a:ext cx="7772400" cy="42592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TW" dirty="0" err="1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Programme</a:t>
            </a:r>
            <a:r>
              <a:rPr lang="en-US" altLang="zh-TW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Fees – Entry point 2</a:t>
            </a:r>
          </a:p>
          <a:p>
            <a:pPr>
              <a:buFontTx/>
              <a:buNone/>
            </a:pPr>
            <a:endParaRPr lang="en-US" altLang="zh-TW" sz="1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buFontTx/>
              <a:buNone/>
            </a:pP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 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103,200  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180 credits (by 5 instalments)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lang="en-US" altLang="zh-TW" sz="2400" baseline="30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sz="2400" dirty="0" smtClean="0"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HK$17,440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2nd </a:t>
            </a:r>
            <a:r>
              <a:rPr lang="en-US" altLang="zh-TW" sz="2400" dirty="0" smtClean="0"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HK$17,440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3rd </a:t>
            </a:r>
            <a:r>
              <a:rPr lang="en-US" altLang="zh-TW" sz="2400" dirty="0" smtClean="0"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HK$17,440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4th </a:t>
            </a:r>
            <a:r>
              <a:rPr lang="en-US" altLang="zh-TW" sz="2400" dirty="0" smtClean="0"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HK$25,440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Final </a:t>
            </a:r>
            <a:r>
              <a:rPr lang="en-US" altLang="zh-TW" sz="2400" dirty="0" smtClean="0">
                <a:ea typeface="Arial Unicode MS" pitchFamily="34" charset="-120"/>
                <a:cs typeface="Arial Unicode MS" pitchFamily="34" charset="-120"/>
              </a:rPr>
              <a:t>–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HK$25,440</a:t>
            </a:r>
          </a:p>
          <a:p>
            <a:pPr>
              <a:buFontTx/>
              <a:buNone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*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Graduation Fee : HK$400 </a:t>
            </a:r>
          </a:p>
          <a:p>
            <a:endParaRPr lang="en-US" altLang="zh-TW" sz="2400" dirty="0" smtClean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0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05885" y="836712"/>
            <a:ext cx="851679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 algn="l"/>
            <a:r>
              <a:rPr lang="en-GB" altLang="zh-TW" sz="3200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Education Subsidies and </a:t>
            </a:r>
            <a:r>
              <a:rPr lang="en-GB" altLang="zh-TW" sz="3200" dirty="0" smtClean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Loan</a:t>
            </a:r>
          </a:p>
          <a:p>
            <a:pPr marL="174625" indent="-174625" algn="l"/>
            <a:endParaRPr lang="en-GB" altLang="zh-TW" sz="3200" dirty="0">
              <a:latin typeface="Arial" charset="0"/>
              <a:ea typeface="新細明體" pitchFamily="18" charset="-120"/>
            </a:endParaRPr>
          </a:p>
          <a:p>
            <a:pPr marL="174625" indent="-174625" algn="l"/>
            <a:r>
              <a:rPr kumimoji="1" lang="en-US" altLang="zh-TW" b="1" dirty="0">
                <a:latin typeface="Arial" charset="0"/>
                <a:ea typeface="新細明體" pitchFamily="18" charset="-120"/>
              </a:rPr>
              <a:t>1) Continuing Education Fund (CEF) (</a:t>
            </a:r>
            <a:r>
              <a:rPr kumimoji="1" lang="zh-TW" altLang="en-US" b="1" dirty="0">
                <a:latin typeface="Arial" charset="0"/>
                <a:ea typeface="新細明體" pitchFamily="18" charset="-120"/>
              </a:rPr>
              <a:t>持續進修基金</a:t>
            </a:r>
            <a:r>
              <a:rPr kumimoji="1" lang="en-US" altLang="zh-TW" b="1" dirty="0">
                <a:latin typeface="Arial" charset="0"/>
                <a:ea typeface="新細明體" pitchFamily="18" charset="-120"/>
              </a:rPr>
              <a:t>)</a:t>
            </a:r>
          </a:p>
          <a:p>
            <a:pPr marL="174625" indent="-174625" algn="l">
              <a:buFontTx/>
              <a:buChar char="•"/>
            </a:pPr>
            <a:r>
              <a:rPr kumimoji="1" lang="en-US" altLang="zh-TW" dirty="0">
                <a:latin typeface="Arial" charset="0"/>
                <a:ea typeface="新細明體" pitchFamily="18" charset="-120"/>
              </a:rPr>
              <a:t> Modules: </a:t>
            </a:r>
            <a:r>
              <a:rPr lang="en-GB" altLang="zh-TW" dirty="0">
                <a:latin typeface="Arial" charset="0"/>
                <a:ea typeface="新細明體" pitchFamily="18" charset="-120"/>
              </a:rPr>
              <a:t>Strategic Entrepreneurship and Innovation,</a:t>
            </a:r>
            <a:r>
              <a:rPr lang="en-US" altLang="zh-TW" dirty="0">
                <a:latin typeface="Arial" charset="0"/>
                <a:ea typeface="新細明體" pitchFamily="18" charset="-120"/>
              </a:rPr>
              <a:t> Strategic Information Management, and Project Management.</a:t>
            </a:r>
            <a:endParaRPr kumimoji="1" lang="en-US" altLang="zh-TW" dirty="0">
              <a:latin typeface="Arial" charset="0"/>
              <a:ea typeface="新細明體" pitchFamily="18" charset="-120"/>
            </a:endParaRPr>
          </a:p>
          <a:p>
            <a:pPr marL="174625" indent="-174625" algn="l">
              <a:buFontTx/>
              <a:buChar char="•"/>
            </a:pPr>
            <a:r>
              <a:rPr kumimoji="1" lang="en-US" altLang="zh-TW" dirty="0">
                <a:latin typeface="Arial" charset="0"/>
                <a:ea typeface="新細明體" pitchFamily="18" charset="-120"/>
              </a:rPr>
              <a:t> Reimburse </a:t>
            </a:r>
            <a:r>
              <a:rPr kumimoji="1" lang="en-US" altLang="zh-TW" b="1" dirty="0">
                <a:latin typeface="Arial" charset="0"/>
                <a:ea typeface="新細明體" pitchFamily="18" charset="-120"/>
              </a:rPr>
              <a:t>80%</a:t>
            </a:r>
            <a:r>
              <a:rPr kumimoji="1" lang="en-US" altLang="zh-TW" dirty="0">
                <a:latin typeface="Arial" charset="0"/>
                <a:ea typeface="新細明體" pitchFamily="18" charset="-120"/>
              </a:rPr>
              <a:t> of fees, subject to a maximum sum of</a:t>
            </a:r>
          </a:p>
          <a:p>
            <a:pPr marL="174625" indent="-174625" algn="l"/>
            <a:r>
              <a:rPr kumimoji="1" lang="en-US" altLang="zh-TW" dirty="0">
                <a:latin typeface="Arial" charset="0"/>
                <a:ea typeface="新細明體" pitchFamily="18" charset="-120"/>
              </a:rPr>
              <a:t>  </a:t>
            </a:r>
            <a:r>
              <a:rPr kumimoji="1" lang="en-US" altLang="zh-TW" b="1" dirty="0">
                <a:latin typeface="Arial" charset="0"/>
                <a:ea typeface="新細明體" pitchFamily="18" charset="-120"/>
              </a:rPr>
              <a:t> HK$10,000</a:t>
            </a:r>
            <a:r>
              <a:rPr kumimoji="1" lang="en-US" altLang="zh-TW" dirty="0">
                <a:latin typeface="Arial" charset="0"/>
                <a:ea typeface="新細明體" pitchFamily="18" charset="-120"/>
              </a:rPr>
              <a:t>, on successful completion of the course(s) in the</a:t>
            </a:r>
          </a:p>
          <a:p>
            <a:pPr marL="174625" indent="-174625" algn="l"/>
            <a:r>
              <a:rPr kumimoji="1" lang="en-US" altLang="zh-TW" dirty="0">
                <a:latin typeface="Arial" charset="0"/>
                <a:ea typeface="新細明體" pitchFamily="18" charset="-120"/>
              </a:rPr>
              <a:t>   </a:t>
            </a:r>
            <a:r>
              <a:rPr kumimoji="1" lang="en-US" altLang="zh-TW" dirty="0" err="1">
                <a:latin typeface="Arial" charset="0"/>
                <a:ea typeface="新細明體" pitchFamily="18" charset="-120"/>
              </a:rPr>
              <a:t>programme</a:t>
            </a:r>
            <a:endParaRPr kumimoji="1" lang="en-US" altLang="zh-TW" dirty="0">
              <a:latin typeface="Arial" charset="0"/>
              <a:ea typeface="新細明體" pitchFamily="18" charset="-120"/>
            </a:endParaRPr>
          </a:p>
          <a:p>
            <a:pPr marL="174625" indent="-174625" algn="l"/>
            <a:endParaRPr kumimoji="1" lang="en-US" altLang="zh-TW" b="1" dirty="0">
              <a:latin typeface="Arial" charset="0"/>
              <a:ea typeface="新細明體" pitchFamily="18" charset="-120"/>
            </a:endParaRPr>
          </a:p>
          <a:p>
            <a:pPr marL="174625" indent="-174625" algn="l"/>
            <a:r>
              <a:rPr kumimoji="1" lang="en-US" altLang="zh-TW" b="1" dirty="0">
                <a:latin typeface="Arial" charset="0"/>
                <a:ea typeface="新細明體" pitchFamily="18" charset="-120"/>
              </a:rPr>
              <a:t>2) Non-means Tested Loan Scheme (</a:t>
            </a:r>
            <a:r>
              <a:rPr kumimoji="1" lang="zh-TW" altLang="en-US" b="1" dirty="0">
                <a:latin typeface="Arial" charset="0"/>
                <a:ea typeface="新細明體" pitchFamily="18" charset="-120"/>
              </a:rPr>
              <a:t>免入息審查貸款計劃</a:t>
            </a:r>
            <a:r>
              <a:rPr kumimoji="1" lang="en-US" altLang="zh-TW" b="1" dirty="0">
                <a:latin typeface="Arial" charset="0"/>
                <a:ea typeface="新細明體" pitchFamily="18" charset="-120"/>
              </a:rPr>
              <a:t>)</a:t>
            </a:r>
          </a:p>
          <a:p>
            <a:pPr marL="174625" indent="-174625" algn="l"/>
            <a:endParaRPr lang="en-GB" altLang="zh-TW" sz="2000" dirty="0">
              <a:solidFill>
                <a:schemeClr val="bg1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5122" name="Picture 2" descr="C:\Users\chcha3\Spark\user\chcha3@cemessenger\downloads\CEF_logo_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1554046" cy="12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23528" y="188640"/>
            <a:ext cx="8604126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zh-TW" sz="3200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Learning Resources at SCOPE</a:t>
            </a:r>
          </a:p>
          <a:p>
            <a:pPr algn="l"/>
            <a:endParaRPr lang="en-GB" altLang="zh-TW" sz="1000" dirty="0">
              <a:latin typeface="Arial Unicode MS" pitchFamily="34" charset="-120"/>
              <a:ea typeface="新細明體" pitchFamily="18" charset="-120"/>
            </a:endParaRP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Use of City U</a:t>
            </a:r>
            <a:r>
              <a:rPr lang="en-GB" altLang="zh-TW" sz="2400" dirty="0">
                <a:latin typeface="Arial" charset="0"/>
                <a:ea typeface="新細明體" pitchFamily="18" charset="-120"/>
              </a:rPr>
              <a:t>’</a:t>
            </a: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s Library facilities</a:t>
            </a: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Use of City U</a:t>
            </a:r>
            <a:r>
              <a:rPr lang="en-GB" altLang="zh-TW" sz="2400" dirty="0">
                <a:latin typeface="Arial" charset="0"/>
                <a:ea typeface="新細明體" pitchFamily="18" charset="-120"/>
              </a:rPr>
              <a:t>’</a:t>
            </a: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s Computing Services Centre </a:t>
            </a:r>
          </a:p>
          <a:p>
            <a:pPr algn="l"/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 (including an email account </a:t>
            </a:r>
            <a:r>
              <a:rPr lang="en-US" altLang="zh-TW" sz="2400" dirty="0">
                <a:latin typeface="Arial Unicode MS" pitchFamily="34" charset="-120"/>
                <a:ea typeface="新細明體" pitchFamily="18" charset="-120"/>
              </a:rPr>
              <a:t>with 50 MB quota)</a:t>
            </a:r>
            <a:endParaRPr lang="en-GB" altLang="zh-TW" sz="2400" dirty="0">
              <a:latin typeface="Arial Unicode MS" pitchFamily="34" charset="-120"/>
              <a:ea typeface="新細明體" pitchFamily="18" charset="-120"/>
            </a:endParaRP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Use of SCOPE</a:t>
            </a:r>
            <a:r>
              <a:rPr lang="en-GB" altLang="zh-TW" sz="2400" dirty="0">
                <a:latin typeface="Arial" charset="0"/>
                <a:ea typeface="新細明體" pitchFamily="18" charset="-120"/>
              </a:rPr>
              <a:t>’</a:t>
            </a: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s resource area located at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TSTE</a:t>
            </a:r>
          </a:p>
          <a:p>
            <a:pPr algn="l">
              <a:buFontTx/>
              <a:buChar char="•"/>
            </a:pP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</a:t>
            </a:r>
            <a:r>
              <a:rPr lang="en-GB" altLang="zh-TW" sz="2400" dirty="0" err="1" smtClean="0">
                <a:latin typeface="Arial Unicode MS" pitchFamily="34" charset="-120"/>
                <a:ea typeface="新細明體" pitchFamily="18" charset="-120"/>
              </a:rPr>
              <a:t>Wifi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access in common areas like canteens, library and</a:t>
            </a:r>
          </a:p>
          <a:p>
            <a:pPr algn="l"/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Lecture theatres of Academic I Building</a:t>
            </a:r>
          </a:p>
          <a:p>
            <a:pPr algn="l">
              <a:buFontTx/>
              <a:buChar char="•"/>
            </a:pPr>
            <a:endParaRPr lang="en-GB" altLang="zh-TW" sz="2400" dirty="0">
              <a:latin typeface="Arial Unicode MS" pitchFamily="34" charset="-120"/>
              <a:ea typeface="新細明體" pitchFamily="18" charset="-120"/>
            </a:endParaRPr>
          </a:p>
          <a:p>
            <a:pPr algn="l"/>
            <a:endParaRPr lang="en-GB" altLang="zh-TW" dirty="0">
              <a:latin typeface="Arial Unicode MS" pitchFamily="34" charset="-120"/>
              <a:ea typeface="新細明體" pitchFamily="18" charset="-120"/>
            </a:endParaRPr>
          </a:p>
          <a:p>
            <a:pPr lvl="3" algn="l">
              <a:buFont typeface="Symbol" pitchFamily="18" charset="2"/>
              <a:buNone/>
            </a:pPr>
            <a:endParaRPr lang="en-GB" altLang="zh-TW" sz="2000" dirty="0">
              <a:solidFill>
                <a:schemeClr val="bg1"/>
              </a:solidFill>
              <a:ea typeface="新細明體" pitchFamily="18" charset="-120"/>
            </a:endParaRPr>
          </a:p>
          <a:p>
            <a:pPr lvl="3" algn="l">
              <a:buFont typeface="Symbol" pitchFamily="18" charset="2"/>
              <a:buChar char=""/>
            </a:pPr>
            <a:endParaRPr lang="en-GB" altLang="zh-TW" sz="2000" dirty="0">
              <a:solidFill>
                <a:schemeClr val="bg1"/>
              </a:solidFill>
              <a:latin typeface="Arial Unicode MS" pitchFamily="34" charset="-120"/>
              <a:ea typeface="新細明體" pitchFamily="18" charset="-120"/>
            </a:endParaRPr>
          </a:p>
        </p:txBody>
      </p:sp>
      <p:pic>
        <p:nvPicPr>
          <p:cNvPr id="4" name="Picture 3" descr="R:\RC\IMG-20120821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IB03-00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02687"/>
            <a:ext cx="3312368" cy="239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9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2515" y="980728"/>
            <a:ext cx="7988424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zh-TW" dirty="0" smtClean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Computing at Staffordshire University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TW" sz="1000" dirty="0" smtClean="0">
              <a:latin typeface="Arial Unicode MS" pitchFamily="34" charset="-120"/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One of the first Computing courses in UK</a:t>
            </a:r>
          </a:p>
          <a:p>
            <a:pPr>
              <a:lnSpc>
                <a:spcPct val="90000"/>
              </a:lnSpc>
            </a:pP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Has been ranked 7</a:t>
            </a:r>
            <a:r>
              <a:rPr lang="en-GB" altLang="zh-TW" sz="2400" baseline="30000" dirty="0" smtClean="0">
                <a:latin typeface="Arial Unicode MS" pitchFamily="34" charset="-120"/>
                <a:ea typeface="新細明體" pitchFamily="18" charset="-120"/>
              </a:rPr>
              <a:t>th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in the UK according to certain measures (above Cambridge, Oxford and Imperial College!*)</a:t>
            </a:r>
          </a:p>
          <a:p>
            <a:pPr>
              <a:lnSpc>
                <a:spcPct val="90000"/>
              </a:lnSpc>
            </a:pP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Over 1000 graduates world-wide per year</a:t>
            </a:r>
          </a:p>
          <a:p>
            <a:pPr>
              <a:lnSpc>
                <a:spcPct val="90000"/>
              </a:lnSpc>
            </a:pPr>
            <a:endParaRPr lang="en-GB" altLang="zh-TW" sz="2400" dirty="0" smtClean="0">
              <a:latin typeface="Arial Unicode MS" pitchFamily="34" charset="-120"/>
              <a:ea typeface="新細明體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TW" sz="1800" dirty="0" smtClean="0">
                <a:latin typeface="Arial Unicode MS" pitchFamily="34" charset="-120"/>
                <a:ea typeface="新細明體" pitchFamily="18" charset="-120"/>
              </a:rPr>
              <a:t>    *http://www.computerweekly.com/Articles/2004/11/04/206369/table-helps-bosses-rate-it-courses.htm</a:t>
            </a:r>
          </a:p>
        </p:txBody>
      </p:sp>
      <p:pic>
        <p:nvPicPr>
          <p:cNvPr id="3074" name="Picture 2" descr="\\144.214.176.164\team2\BSc\SU Pictures\Octagon_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776" t="-761076" r="-678833" b="-532070"/>
          <a:stretch/>
        </p:blipFill>
        <p:spPr bwMode="auto">
          <a:xfrm>
            <a:off x="-13868400" y="-8915400"/>
            <a:ext cx="36880800" cy="246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7684" y="764704"/>
            <a:ext cx="7772400" cy="4475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TW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Application Deadline</a:t>
            </a:r>
          </a:p>
          <a:p>
            <a:pPr>
              <a:buFontTx/>
              <a:buNone/>
            </a:pPr>
            <a:endParaRPr lang="en-US" altLang="zh-TW" sz="1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14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May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2016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(Past graduates - Entry point 1)</a:t>
            </a:r>
          </a:p>
          <a:p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30 June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2016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(Current year graduates – Entry point 2)</a:t>
            </a:r>
          </a:p>
        </p:txBody>
      </p:sp>
    </p:spTree>
    <p:extLst>
      <p:ext uri="{BB962C8B-B14F-4D97-AF65-F5344CB8AC3E}">
        <p14:creationId xmlns:p14="http://schemas.microsoft.com/office/powerpoint/2010/main" val="7339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31840" y="1700808"/>
            <a:ext cx="25922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3" algn="l">
              <a:buFont typeface="Symbol" pitchFamily="18" charset="2"/>
              <a:buNone/>
            </a:pPr>
            <a:endParaRPr lang="en-GB" altLang="zh-TW" sz="2000" dirty="0">
              <a:solidFill>
                <a:schemeClr val="bg1"/>
              </a:solidFill>
              <a:ea typeface="新細明體" pitchFamily="18" charset="-120"/>
            </a:endParaRPr>
          </a:p>
          <a:p>
            <a:pPr lvl="3" algn="l">
              <a:buFont typeface="Symbol" pitchFamily="18" charset="2"/>
              <a:buNone/>
            </a:pPr>
            <a:endParaRPr lang="en-GB" altLang="zh-TW" sz="2000" dirty="0">
              <a:solidFill>
                <a:schemeClr val="bg1"/>
              </a:solidFill>
              <a:ea typeface="新細明體" pitchFamily="18" charset="-120"/>
            </a:endParaRPr>
          </a:p>
          <a:p>
            <a:pPr lvl="3">
              <a:buFont typeface="Symbol" pitchFamily="18" charset="2"/>
              <a:buNone/>
            </a:pPr>
            <a:endParaRPr lang="en-GB" altLang="zh-TW" sz="4000" dirty="0">
              <a:solidFill>
                <a:schemeClr val="bg1"/>
              </a:solidFill>
              <a:ea typeface="新細明體" pitchFamily="18" charset="-120"/>
            </a:endParaRPr>
          </a:p>
          <a:p>
            <a:pPr>
              <a:buFont typeface="Symbol" pitchFamily="18" charset="2"/>
              <a:buNone/>
            </a:pPr>
            <a:r>
              <a:rPr lang="en-GB" altLang="zh-TW" sz="4800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Q &amp; A?</a:t>
            </a:r>
          </a:p>
          <a:p>
            <a:pPr lvl="3" algn="l">
              <a:buFont typeface="Symbol" pitchFamily="18" charset="2"/>
              <a:buChar char=""/>
            </a:pPr>
            <a:endParaRPr lang="en-GB" altLang="zh-TW" sz="4800" dirty="0">
              <a:solidFill>
                <a:schemeClr val="bg1"/>
              </a:solidFill>
              <a:latin typeface="Arial Unicode MS" pitchFamily="34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39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528" y="849335"/>
            <a:ext cx="777334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zh-TW" sz="3200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Programme Features</a:t>
            </a:r>
          </a:p>
          <a:p>
            <a:pPr algn="l"/>
            <a:r>
              <a:rPr lang="en-GB" altLang="zh-TW" dirty="0">
                <a:latin typeface="Arial Unicode MS" pitchFamily="34" charset="-120"/>
                <a:ea typeface="新細明體" pitchFamily="18" charset="-120"/>
              </a:rPr>
              <a:t> </a:t>
            </a: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Offered since 1995 with more </a:t>
            </a:r>
            <a:endParaRPr lang="en-GB" altLang="zh-TW" sz="2400" dirty="0" smtClean="0">
              <a:latin typeface="Arial Unicode MS" pitchFamily="34" charset="-120"/>
              <a:ea typeface="新細明體" pitchFamily="18" charset="-120"/>
            </a:endParaRPr>
          </a:p>
          <a:p>
            <a:pPr algn="l"/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than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2,000 </a:t>
            </a: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graduates</a:t>
            </a: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Three different awards are </a:t>
            </a:r>
            <a:endParaRPr lang="en-GB" altLang="zh-TW" sz="2400" dirty="0" smtClean="0">
              <a:latin typeface="Arial Unicode MS" pitchFamily="34" charset="-120"/>
              <a:ea typeface="新細明體" pitchFamily="18" charset="-120"/>
            </a:endParaRPr>
          </a:p>
          <a:p>
            <a:pPr algn="l"/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offered </a:t>
            </a: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to cater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for student </a:t>
            </a: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needs in different subject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</a:t>
            </a:r>
          </a:p>
          <a:p>
            <a:pPr algn="l"/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</a:t>
            </a:r>
            <a:r>
              <a:rPr lang="en-GB" altLang="zh-TW" sz="2400" dirty="0" smtClean="0">
                <a:latin typeface="Arial Unicode MS" pitchFamily="34" charset="-120"/>
                <a:ea typeface="新細明體" pitchFamily="18" charset="-120"/>
              </a:rPr>
              <a:t> areas</a:t>
            </a:r>
            <a:endParaRPr lang="en-GB" altLang="zh-TW" sz="2400" dirty="0">
              <a:latin typeface="Arial Unicode MS" pitchFamily="34" charset="-120"/>
              <a:ea typeface="新細明體" pitchFamily="18" charset="-120"/>
            </a:endParaRP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Specially designed for part-time working adults</a:t>
            </a: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Emphasis on both academic and work-related skills</a:t>
            </a:r>
          </a:p>
          <a:p>
            <a:pPr algn="l">
              <a:buFontTx/>
              <a:buChar char="•"/>
            </a:pPr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Provides students with the opportunity to apply a</a:t>
            </a:r>
          </a:p>
          <a:p>
            <a:pPr algn="l"/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 theoretical framework to their Final Year Projects in</a:t>
            </a:r>
          </a:p>
          <a:p>
            <a:pPr algn="l"/>
            <a:r>
              <a:rPr lang="en-GB" altLang="zh-TW" sz="2400" dirty="0">
                <a:latin typeface="Arial Unicode MS" pitchFamily="34" charset="-120"/>
                <a:ea typeface="新細明體" pitchFamily="18" charset="-120"/>
              </a:rPr>
              <a:t>  selected areas</a:t>
            </a:r>
          </a:p>
          <a:p>
            <a:pPr algn="l"/>
            <a:endParaRPr lang="en-GB" altLang="zh-TW" dirty="0">
              <a:latin typeface="Arial Unicode MS" pitchFamily="34" charset="-120"/>
              <a:ea typeface="新細明體" pitchFamily="18" charset="-120"/>
            </a:endParaRPr>
          </a:p>
        </p:txBody>
      </p:sp>
      <p:pic>
        <p:nvPicPr>
          <p:cNvPr id="4098" name="Picture 2" descr="\\144.214.176.164\team2\BSc\SU Pictures\H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838825" cy="21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692696"/>
            <a:ext cx="7992888" cy="4681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B050"/>
                </a:solidFill>
                <a:ea typeface="新細明體" pitchFamily="18" charset="-120"/>
              </a:rPr>
              <a:t>HKCAAVQ Accreditation</a:t>
            </a:r>
            <a:endParaRPr lang="zh-TW" altLang="zh-TW" sz="2400" dirty="0" smtClean="0">
              <a:solidFill>
                <a:srgbClr val="00B050"/>
              </a:solidFill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These </a:t>
            </a:r>
            <a:r>
              <a:rPr lang="en-US" altLang="zh-TW" sz="2400" dirty="0" err="1" smtClean="0">
                <a:ea typeface="新細明體" pitchFamily="18" charset="-120"/>
              </a:rPr>
              <a:t>programmes</a:t>
            </a:r>
            <a:r>
              <a:rPr lang="en-US" altLang="zh-TW" sz="2400" dirty="0" smtClean="0">
                <a:ea typeface="新細明體" pitchFamily="18" charset="-120"/>
              </a:rPr>
              <a:t> have been accredited by Hong Kong Council for Accreditation of Academic and Vocational</a:t>
            </a:r>
            <a:endParaRPr lang="zh-TW" altLang="zh-TW" sz="2400" dirty="0" smtClean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Qualifications (HKCAAVQ) as locally accredited top-up degree </a:t>
            </a:r>
            <a:r>
              <a:rPr lang="en-US" altLang="zh-TW" sz="2400" dirty="0" err="1" smtClean="0">
                <a:ea typeface="新細明體" pitchFamily="18" charset="-120"/>
              </a:rPr>
              <a:t>programmes</a:t>
            </a:r>
            <a:r>
              <a:rPr lang="en-US" altLang="zh-TW" sz="2400" dirty="0" smtClean="0">
                <a:ea typeface="新細明體" pitchFamily="18" charset="-120"/>
              </a:rPr>
              <a:t> to reach HKQF Level 5, which is</a:t>
            </a:r>
            <a:endParaRPr lang="zh-TW" altLang="zh-TW" sz="2400" dirty="0" smtClean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equivalent to the standing of bachelor’s degrees offered by local universities in Hong Kong.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B050"/>
                </a:solidFill>
                <a:ea typeface="新細明體" pitchFamily="18" charset="-120"/>
              </a:rPr>
              <a:t>QF Level: 5</a:t>
            </a:r>
            <a:r>
              <a:rPr lang="en-US" altLang="zh-TW" sz="2400" dirty="0" smtClean="0">
                <a:ea typeface="新細明體" pitchFamily="18" charset="-120"/>
              </a:rPr>
              <a:t/>
            </a:r>
            <a:br>
              <a:rPr lang="en-US" altLang="zh-TW" sz="2400" dirty="0" smtClean="0">
                <a:ea typeface="新細明體" pitchFamily="18" charset="-120"/>
              </a:rPr>
            </a:br>
            <a:r>
              <a:rPr lang="en-US" altLang="zh-TW" sz="2400" dirty="0" smtClean="0">
                <a:ea typeface="新細明體" pitchFamily="18" charset="-120"/>
              </a:rPr>
              <a:t>QF Ref: 10/000642/5 (CS), 10/000643/5 (BIT), 10/000644/5 (IS)</a:t>
            </a:r>
            <a:br>
              <a:rPr lang="en-US" altLang="zh-TW" sz="2400" dirty="0" smtClean="0">
                <a:ea typeface="新細明體" pitchFamily="18" charset="-120"/>
              </a:rPr>
            </a:br>
            <a:r>
              <a:rPr lang="en-US" altLang="zh-TW" sz="2400" dirty="0" smtClean="0">
                <a:ea typeface="新細明體" pitchFamily="18" charset="-120"/>
              </a:rPr>
              <a:t>Validity: From June 1, 2010 to May 31, 2018</a:t>
            </a:r>
            <a:endParaRPr lang="zh-TW" altLang="zh-TW" sz="1400" dirty="0" smtClean="0">
              <a:ea typeface="新細明體" pitchFamily="18" charset="-120"/>
            </a:endParaRPr>
          </a:p>
          <a:p>
            <a:endParaRPr lang="zh-TW" altLang="en-US" dirty="0" smtClean="0">
              <a:ea typeface="新細明體" pitchFamily="18" charset="-120"/>
            </a:endParaRPr>
          </a:p>
        </p:txBody>
      </p:sp>
      <p:pic>
        <p:nvPicPr>
          <p:cNvPr id="2050" name="Picture 2" descr="C:\Users\chcha3\Spark\user\chcha3@cemessenger\downloads\Q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817762" cy="9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9512" y="908720"/>
            <a:ext cx="8640763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TW" sz="2400" b="1" dirty="0" smtClean="0">
                <a:solidFill>
                  <a:srgbClr val="00B050"/>
                </a:solidFill>
                <a:ea typeface="新細明體" pitchFamily="18" charset="-120"/>
              </a:rPr>
              <a:t>Benefits</a:t>
            </a:r>
            <a:endParaRPr lang="zh-TW" altLang="zh-TW" sz="2400" dirty="0" smtClean="0">
              <a:solidFill>
                <a:srgbClr val="00B050"/>
              </a:solidFill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b="1" i="1" dirty="0" smtClean="0">
                <a:ea typeface="新細明體" pitchFamily="18" charset="-120"/>
              </a:rPr>
              <a:t>(a) Employment</a:t>
            </a:r>
            <a:endParaRPr lang="zh-TW" altLang="zh-TW" sz="2000" dirty="0" smtClean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ea typeface="新細明體" pitchFamily="18" charset="-120"/>
              </a:rPr>
              <a:t>The degree qualification is formally recognized by the Government for </a:t>
            </a:r>
          </a:p>
          <a:p>
            <a:pPr>
              <a:buFontTx/>
              <a:buNone/>
            </a:pPr>
            <a:r>
              <a:rPr lang="en-US" altLang="zh-TW" sz="2000" dirty="0" smtClean="0">
                <a:ea typeface="新細明體" pitchFamily="18" charset="-120"/>
              </a:rPr>
              <a:t>employment purposes within the Civil Service including the attainment of </a:t>
            </a:r>
          </a:p>
          <a:p>
            <a:pPr>
              <a:buFontTx/>
              <a:buNone/>
            </a:pPr>
            <a:r>
              <a:rPr lang="en-US" altLang="zh-TW" sz="2000" dirty="0" smtClean="0">
                <a:ea typeface="新細明體" pitchFamily="18" charset="-120"/>
              </a:rPr>
              <a:t>Qualifications Register at QF Level 5 for graduate posts.</a:t>
            </a:r>
          </a:p>
          <a:p>
            <a:pPr>
              <a:buFontTx/>
              <a:buNone/>
            </a:pPr>
            <a:endParaRPr lang="zh-TW" altLang="zh-TW" sz="2000" dirty="0" smtClean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b="1" i="1" dirty="0" smtClean="0">
                <a:ea typeface="新細明體" pitchFamily="18" charset="-120"/>
              </a:rPr>
              <a:t>(b) Considered to be formally quality assured by the Education Bureau</a:t>
            </a:r>
            <a:endParaRPr lang="zh-TW" altLang="zh-TW" sz="2000" dirty="0" smtClean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ea typeface="新細明體" pitchFamily="18" charset="-120"/>
              </a:rPr>
              <a:t>The </a:t>
            </a:r>
            <a:r>
              <a:rPr lang="en-US" altLang="zh-TW" sz="2000" dirty="0" err="1" smtClean="0">
                <a:ea typeface="新細明體" pitchFamily="18" charset="-120"/>
              </a:rPr>
              <a:t>programmes</a:t>
            </a:r>
            <a:r>
              <a:rPr lang="en-US" altLang="zh-TW" sz="2000" dirty="0" smtClean="0">
                <a:ea typeface="新細明體" pitchFamily="18" charset="-120"/>
              </a:rPr>
              <a:t> are listed in iPass.edu.hk of the Education Bureau of </a:t>
            </a:r>
          </a:p>
          <a:p>
            <a:pPr>
              <a:buFontTx/>
              <a:buNone/>
            </a:pPr>
            <a:r>
              <a:rPr lang="en-US" altLang="zh-TW" sz="2000" dirty="0" smtClean="0">
                <a:ea typeface="新細明體" pitchFamily="18" charset="-120"/>
              </a:rPr>
              <a:t>Government, the list of </a:t>
            </a:r>
            <a:r>
              <a:rPr lang="en-US" altLang="zh-TW" sz="2000" dirty="0" err="1" smtClean="0">
                <a:ea typeface="新細明體" pitchFamily="18" charset="-120"/>
              </a:rPr>
              <a:t>programmes</a:t>
            </a:r>
            <a:r>
              <a:rPr lang="en-US" altLang="zh-TW" sz="2000" dirty="0" smtClean="0">
                <a:ea typeface="新細明體" pitchFamily="18" charset="-120"/>
              </a:rPr>
              <a:t> that are officially recognized by the </a:t>
            </a:r>
          </a:p>
          <a:p>
            <a:pPr>
              <a:buFontTx/>
              <a:buNone/>
            </a:pPr>
            <a:r>
              <a:rPr lang="en-US" altLang="zh-TW" sz="2000" dirty="0" smtClean="0">
                <a:ea typeface="新細明體" pitchFamily="18" charset="-120"/>
              </a:rPr>
              <a:t>Government and the student numbers are reported in the account for higher </a:t>
            </a:r>
          </a:p>
          <a:p>
            <a:pPr>
              <a:buFontTx/>
              <a:buNone/>
            </a:pPr>
            <a:r>
              <a:rPr lang="en-US" altLang="zh-TW" sz="2000" dirty="0" smtClean="0">
                <a:ea typeface="新細明體" pitchFamily="18" charset="-120"/>
              </a:rPr>
              <a:t>Education capacity of the territory.</a:t>
            </a:r>
            <a:endParaRPr lang="zh-TW" altLang="zh-TW" sz="2000" dirty="0" smtClean="0">
              <a:ea typeface="新細明體" pitchFamily="18" charset="-120"/>
            </a:endParaRPr>
          </a:p>
          <a:p>
            <a:endParaRPr lang="zh-TW" altLang="en-US" sz="2400" dirty="0" smtClean="0">
              <a:ea typeface="新細明體" pitchFamily="18" charset="-120"/>
            </a:endParaRPr>
          </a:p>
        </p:txBody>
      </p:sp>
      <p:pic>
        <p:nvPicPr>
          <p:cNvPr id="3" name="Picture 2" descr="C:\Users\chcha3\Spark\user\chcha3@cemessenger\downloads\Q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817762" cy="9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6821" y="692696"/>
            <a:ext cx="7672676" cy="41433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altLang="zh-TW" sz="3200" dirty="0" smtClean="0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Programme Structure</a:t>
            </a:r>
          </a:p>
          <a:p>
            <a:pPr algn="l">
              <a:defRPr/>
            </a:pPr>
            <a:endParaRPr lang="en-GB" altLang="zh-TW" sz="3200" dirty="0" smtClean="0">
              <a:latin typeface="Arial Unicode MS" pitchFamily="34" charset="-128"/>
              <a:ea typeface="新細明體" pitchFamily="18" charset="-120"/>
            </a:endParaRPr>
          </a:p>
          <a:p>
            <a:pPr algn="l">
              <a:defRPr/>
            </a:pPr>
            <a:r>
              <a:rPr lang="en-GB" altLang="zh-TW" sz="2400" u="sng" dirty="0" smtClean="0">
                <a:latin typeface="Arial Unicode MS" pitchFamily="34" charset="-128"/>
                <a:ea typeface="新細明體" pitchFamily="18" charset="-120"/>
              </a:rPr>
              <a:t>240 Credits</a:t>
            </a:r>
          </a:p>
          <a:p>
            <a:pPr algn="l">
              <a:defRPr/>
            </a:pPr>
            <a:endParaRPr lang="en-GB" altLang="zh-TW" sz="2400" u="sng" dirty="0" smtClean="0">
              <a:latin typeface="Arial Unicode MS" pitchFamily="34" charset="-128"/>
              <a:ea typeface="新細明體" pitchFamily="18" charset="-120"/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b="1" dirty="0" smtClean="0">
                <a:ea typeface="新細明體" pitchFamily="18" charset="-120"/>
              </a:rPr>
              <a:t>27-month</a:t>
            </a:r>
            <a:r>
              <a:rPr lang="en-US" altLang="zh-TW" sz="2400" dirty="0" smtClean="0">
                <a:ea typeface="新細明體" pitchFamily="18" charset="-120"/>
              </a:rPr>
              <a:t> part-time top-up degree </a:t>
            </a:r>
            <a:r>
              <a:rPr lang="en-US" altLang="zh-TW" sz="2400" dirty="0" err="1" smtClean="0">
                <a:ea typeface="新細明體" pitchFamily="18" charset="-120"/>
              </a:rPr>
              <a:t>programme</a:t>
            </a:r>
            <a:r>
              <a:rPr lang="en-US" altLang="zh-TW" sz="2400" dirty="0" smtClean="0">
                <a:ea typeface="新細明體" pitchFamily="18" charset="-120"/>
              </a:rPr>
              <a:t> 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dirty="0" smtClean="0">
                <a:ea typeface="新細明體" pitchFamily="18" charset="-120"/>
              </a:rPr>
              <a:t>The </a:t>
            </a:r>
            <a:r>
              <a:rPr lang="en-US" altLang="zh-TW" sz="2400" dirty="0" err="1" smtClean="0">
                <a:ea typeface="新細明體" pitchFamily="18" charset="-120"/>
              </a:rPr>
              <a:t>programme</a:t>
            </a:r>
            <a:r>
              <a:rPr lang="en-US" altLang="zh-TW" sz="2400" dirty="0" smtClean="0">
                <a:ea typeface="新細明體" pitchFamily="18" charset="-120"/>
              </a:rPr>
              <a:t> consists of </a:t>
            </a:r>
            <a:r>
              <a:rPr lang="en-US" altLang="zh-TW" sz="2400" b="1" dirty="0" smtClean="0">
                <a:ea typeface="新細明體" pitchFamily="18" charset="-120"/>
              </a:rPr>
              <a:t>13 taught modules</a:t>
            </a:r>
            <a:r>
              <a:rPr lang="en-US" altLang="zh-TW" sz="2400" dirty="0" smtClean="0">
                <a:ea typeface="新細明體" pitchFamily="18" charset="-120"/>
              </a:rPr>
              <a:t> including, 8 level V and 5 level VI modules, and a </a:t>
            </a:r>
            <a:r>
              <a:rPr lang="en-US" altLang="zh-TW" sz="2400" b="1" dirty="0" smtClean="0">
                <a:ea typeface="新細明體" pitchFamily="18" charset="-120"/>
              </a:rPr>
              <a:t>final year project </a:t>
            </a:r>
            <a:r>
              <a:rPr lang="en-US" altLang="zh-TW" sz="2400" dirty="0" smtClean="0">
                <a:ea typeface="新細明體" pitchFamily="18" charset="-120"/>
              </a:rPr>
              <a:t>(counted as 3 modules).  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dirty="0" smtClean="0">
                <a:ea typeface="新細明體" pitchFamily="18" charset="-120"/>
              </a:rPr>
              <a:t>Taught over 2 years spanning 4 Semesters and 2 Summer Terms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dirty="0" smtClean="0">
                <a:ea typeface="新細明體" pitchFamily="18" charset="-120"/>
              </a:rPr>
              <a:t>Medium of instruction: English</a:t>
            </a:r>
            <a:endParaRPr lang="en-GB" altLang="zh-TW" sz="2400" dirty="0">
              <a:latin typeface="Arial Unicode MS" pitchFamily="34" charset="-128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72031" y="620688"/>
            <a:ext cx="7560840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zh-TW" dirty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Programme </a:t>
            </a:r>
            <a:r>
              <a:rPr lang="en-GB" altLang="zh-TW" dirty="0" smtClean="0">
                <a:solidFill>
                  <a:srgbClr val="00B050"/>
                </a:solidFill>
                <a:latin typeface="Arial Unicode MS" pitchFamily="34" charset="-120"/>
                <a:ea typeface="新細明體" pitchFamily="18" charset="-120"/>
              </a:rPr>
              <a:t>Structure</a:t>
            </a:r>
          </a:p>
          <a:p>
            <a:pPr marL="0" indent="0">
              <a:buFontTx/>
              <a:buNone/>
            </a:pPr>
            <a:endParaRPr lang="en-GB" altLang="zh-TW" sz="2400" u="sng" dirty="0">
              <a:latin typeface="Arial Unicode MS" pitchFamily="34" charset="-120"/>
              <a:ea typeface="新細明體" pitchFamily="18" charset="-120"/>
            </a:endParaRPr>
          </a:p>
          <a:p>
            <a:pPr marL="0" indent="0">
              <a:buFontTx/>
              <a:buNone/>
            </a:pPr>
            <a:r>
              <a:rPr lang="en-GB" altLang="zh-TW" sz="2400" u="sng" dirty="0">
                <a:latin typeface="Arial Unicode MS" pitchFamily="34" charset="-120"/>
                <a:ea typeface="新細明體" pitchFamily="18" charset="-120"/>
              </a:rPr>
              <a:t>180 </a:t>
            </a:r>
            <a:r>
              <a:rPr lang="en-GB" altLang="zh-TW" sz="2400" u="sng" dirty="0" smtClean="0">
                <a:latin typeface="Arial Unicode MS" pitchFamily="34" charset="-120"/>
                <a:ea typeface="新細明體" pitchFamily="18" charset="-120"/>
              </a:rPr>
              <a:t>Credits</a:t>
            </a:r>
          </a:p>
          <a:p>
            <a:pPr marL="0" indent="0">
              <a:lnSpc>
                <a:spcPct val="90000"/>
              </a:lnSpc>
            </a:pPr>
            <a:r>
              <a:rPr lang="en-US" altLang="zh-TW" sz="2400" b="1" dirty="0" smtClean="0">
                <a:ea typeface="新細明體" pitchFamily="18" charset="-120"/>
              </a:rPr>
              <a:t>24-month</a:t>
            </a:r>
            <a:r>
              <a:rPr lang="en-US" altLang="zh-TW" sz="2400" dirty="0" smtClean="0">
                <a:ea typeface="新細明體" pitchFamily="18" charset="-120"/>
              </a:rPr>
              <a:t> </a:t>
            </a:r>
            <a:r>
              <a:rPr lang="en-US" altLang="zh-TW" sz="2400" dirty="0">
                <a:ea typeface="新細明體" pitchFamily="18" charset="-120"/>
              </a:rPr>
              <a:t>part-time top-up degree </a:t>
            </a:r>
            <a:r>
              <a:rPr lang="en-US" altLang="zh-TW" sz="2400" dirty="0" err="1">
                <a:ea typeface="新細明體" pitchFamily="18" charset="-120"/>
              </a:rPr>
              <a:t>programme</a:t>
            </a:r>
            <a:r>
              <a:rPr lang="en-US" altLang="zh-TW" sz="2400" dirty="0">
                <a:ea typeface="新細明體" pitchFamily="18" charset="-120"/>
              </a:rPr>
              <a:t> </a:t>
            </a:r>
          </a:p>
          <a:p>
            <a:pPr marL="0" indent="0">
              <a:lnSpc>
                <a:spcPct val="90000"/>
              </a:lnSpc>
            </a:pPr>
            <a:r>
              <a:rPr lang="en-US" altLang="zh-TW" sz="2400" dirty="0">
                <a:ea typeface="新細明體" pitchFamily="18" charset="-120"/>
              </a:rPr>
              <a:t>The </a:t>
            </a:r>
            <a:r>
              <a:rPr lang="en-US" altLang="zh-TW" sz="2400" dirty="0" err="1">
                <a:ea typeface="新細明體" pitchFamily="18" charset="-120"/>
              </a:rPr>
              <a:t>programme</a:t>
            </a:r>
            <a:r>
              <a:rPr lang="en-US" altLang="zh-TW" sz="2400" dirty="0">
                <a:ea typeface="新細明體" pitchFamily="18" charset="-120"/>
              </a:rPr>
              <a:t> consists of </a:t>
            </a:r>
            <a:r>
              <a:rPr lang="en-US" altLang="zh-TW" sz="2400" b="1" dirty="0">
                <a:ea typeface="新細明體" pitchFamily="18" charset="-120"/>
              </a:rPr>
              <a:t>9 taught modules </a:t>
            </a:r>
            <a:r>
              <a:rPr lang="en-US" altLang="zh-TW" sz="2400" dirty="0">
                <a:ea typeface="新細明體" pitchFamily="18" charset="-120"/>
              </a:rPr>
              <a:t>including 4 level V and 5 level VI modules, and a </a:t>
            </a:r>
            <a:r>
              <a:rPr lang="en-US" altLang="zh-TW" sz="2400" b="1" dirty="0">
                <a:ea typeface="新細明體" pitchFamily="18" charset="-120"/>
              </a:rPr>
              <a:t>final year project </a:t>
            </a:r>
            <a:r>
              <a:rPr lang="en-US" altLang="zh-TW" sz="2400" dirty="0">
                <a:ea typeface="新細明體" pitchFamily="18" charset="-120"/>
              </a:rPr>
              <a:t>(counted as 3 modules).  </a:t>
            </a:r>
          </a:p>
          <a:p>
            <a:pPr marL="0" indent="0">
              <a:lnSpc>
                <a:spcPct val="90000"/>
              </a:lnSpc>
            </a:pPr>
            <a:r>
              <a:rPr lang="en-US" altLang="zh-TW" sz="2400" dirty="0">
                <a:ea typeface="新細明體" pitchFamily="18" charset="-120"/>
              </a:rPr>
              <a:t>Taught over 2 years spanning 4 Semesters and 1 Summer Terms</a:t>
            </a:r>
          </a:p>
          <a:p>
            <a:pPr marL="0" indent="0">
              <a:lnSpc>
                <a:spcPct val="90000"/>
              </a:lnSpc>
            </a:pPr>
            <a:r>
              <a:rPr lang="en-US" altLang="zh-TW" sz="2400" dirty="0">
                <a:ea typeface="新細明體" pitchFamily="18" charset="-120"/>
              </a:rPr>
              <a:t>Medium of instruction: English</a:t>
            </a:r>
          </a:p>
          <a:p>
            <a:pPr marL="0" indent="0"/>
            <a:endParaRPr lang="zh-HK" altLang="en-US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7544" y="764704"/>
            <a:ext cx="8533135" cy="49552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altLang="zh-TW" sz="3200" dirty="0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BSc (</a:t>
            </a:r>
            <a:r>
              <a:rPr lang="en-GB" altLang="zh-TW" sz="3200" dirty="0" err="1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Hons</a:t>
            </a:r>
            <a:r>
              <a:rPr lang="en-GB" altLang="zh-TW" sz="3200" dirty="0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) Computing </a:t>
            </a:r>
            <a:r>
              <a:rPr lang="en-GB" altLang="zh-TW" sz="3200" dirty="0" smtClean="0">
                <a:solidFill>
                  <a:srgbClr val="00B050"/>
                </a:solidFill>
                <a:latin typeface="Arial Unicode MS" pitchFamily="34" charset="-128"/>
                <a:ea typeface="新細明體" pitchFamily="18" charset="-120"/>
              </a:rPr>
              <a:t>Science</a:t>
            </a:r>
          </a:p>
          <a:p>
            <a:pPr algn="l">
              <a:defRPr/>
            </a:pPr>
            <a:endParaRPr lang="en-GB" altLang="zh-TW" sz="3200" dirty="0">
              <a:latin typeface="Arial Unicode MS" pitchFamily="34" charset="-128"/>
              <a:ea typeface="新細明體" pitchFamily="18" charset="-120"/>
            </a:endParaRPr>
          </a:p>
          <a:p>
            <a:pPr algn="l">
              <a:defRPr/>
            </a:pPr>
            <a:r>
              <a:rPr lang="en-US" altLang="zh-TW" sz="20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 V modules (240 credits) </a:t>
            </a:r>
            <a:r>
              <a:rPr lang="en-US" altLang="zh-TW" sz="20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common with IS and Business IT</a:t>
            </a:r>
            <a:endParaRPr lang="en-GB" altLang="zh-TW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Electronic Commerce 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Open Source Web programming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Professional &amp; Enterprise Development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Object-Oriented Methods</a:t>
            </a:r>
          </a:p>
          <a:p>
            <a:pPr algn="l">
              <a:defRPr/>
            </a:pPr>
            <a:endParaRPr lang="en-US" altLang="zh-TW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l">
              <a:defRPr/>
            </a:pPr>
            <a:r>
              <a:rPr lang="en-US" altLang="zh-TW" sz="20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 V modules 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Database Systems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Data Management</a:t>
            </a:r>
            <a:endParaRPr lang="en-GB" altLang="zh-TW" sz="20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Hardware and Software Systems and Networks</a:t>
            </a:r>
          </a:p>
          <a:p>
            <a:pPr marL="342900" indent="-342900" algn="l">
              <a:buFont typeface="Wingdings" pitchFamily="2" charset="2"/>
              <a:buChar char="l"/>
              <a:defRPr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HK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Principles and Practices of Software Production</a:t>
            </a:r>
            <a:endParaRPr lang="en-GB" altLang="zh-TW" sz="2000" u="sng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defRPr/>
            </a:pPr>
            <a:endParaRPr lang="en-GB" altLang="zh-TW" sz="3200" dirty="0">
              <a:solidFill>
                <a:schemeClr val="bg1"/>
              </a:solidFill>
              <a:latin typeface="Arial Unicode MS" pitchFamily="34" charset="-128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90872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altLang="zh-TW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BSc (</a:t>
            </a:r>
            <a:r>
              <a:rPr lang="en-GB" altLang="zh-TW" dirty="0" err="1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Hons</a:t>
            </a:r>
            <a:r>
              <a:rPr lang="en-GB" altLang="zh-TW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 Computing Science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zh-TW" sz="20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Level VI modules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GB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Advanced Database Systems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Advanced HCI and Usability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Distributed Computer Systems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Project Management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HK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Knowledge Management in Organizations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CS Route Project (3 modules)</a:t>
            </a:r>
            <a:endParaRPr lang="en-GB" altLang="zh-TW" sz="20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HK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1071</Words>
  <Application>Microsoft Office PowerPoint</Application>
  <PresentationFormat>On-screen Show (4:3)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Unicode MS</vt:lpstr>
      <vt:lpstr>新細明體</vt:lpstr>
      <vt:lpstr>Arial</vt:lpstr>
      <vt:lpstr>Calibri</vt:lpstr>
      <vt:lpstr>Symbol</vt:lpstr>
      <vt:lpstr>Wingdings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Mr. Eric CHOI</dc:creator>
  <cp:lastModifiedBy>Canness Chan</cp:lastModifiedBy>
  <cp:revision>32</cp:revision>
  <dcterms:created xsi:type="dcterms:W3CDTF">2013-03-04T02:51:32Z</dcterms:created>
  <dcterms:modified xsi:type="dcterms:W3CDTF">2016-02-19T09:47:11Z</dcterms:modified>
</cp:coreProperties>
</file>