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5" r:id="rId9"/>
    <p:sldId id="263" r:id="rId10"/>
    <p:sldId id="264" r:id="rId11"/>
    <p:sldId id="268" r:id="rId12"/>
    <p:sldId id="270" r:id="rId13"/>
    <p:sldId id="269" r:id="rId14"/>
    <p:sldId id="273" r:id="rId15"/>
  </p:sldIdLst>
  <p:sldSz cx="9144000" cy="6858000" type="screen4x3"/>
  <p:notesSz cx="7010400" cy="92964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8F8F8"/>
    <a:srgbClr val="A3E7FF"/>
    <a:srgbClr val="FF9933"/>
    <a:srgbClr val="FF6600"/>
    <a:srgbClr val="004376"/>
    <a:srgbClr val="D9FBEE"/>
    <a:srgbClr val="A9F7D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82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6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6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55C8C-040F-4FC3-A929-D68006DE48F9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085"/>
            <a:ext cx="3038604" cy="466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30085"/>
            <a:ext cx="3038604" cy="466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13A0D-4FD2-4833-9FF3-9CF66B0F7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87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6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6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9476E-44C1-49E0-8002-9C51508A9711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3" y="4473333"/>
            <a:ext cx="5608975" cy="36617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085"/>
            <a:ext cx="3038604" cy="466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59" y="8830085"/>
            <a:ext cx="3038604" cy="4663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F2CC5-DA0B-4C72-9C1F-7B7EE266E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6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2CC5-DA0B-4C72-9C1F-7B7EE266E9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73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2CC5-DA0B-4C72-9C1F-7B7EE266E9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47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2CC5-DA0B-4C72-9C1F-7B7EE266E9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50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2CC5-DA0B-4C72-9C1F-7B7EE266E9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79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2CC5-DA0B-4C72-9C1F-7B7EE266E9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91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2CC5-DA0B-4C72-9C1F-7B7EE266E9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29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2CC5-DA0B-4C72-9C1F-7B7EE266E9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69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2CC5-DA0B-4C72-9C1F-7B7EE266E9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63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2CC5-DA0B-4C72-9C1F-7B7EE266E9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30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2CC5-DA0B-4C72-9C1F-7B7EE266E9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47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2CC5-DA0B-4C72-9C1F-7B7EE266E9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41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2CC5-DA0B-4C72-9C1F-7B7EE266E9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38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2CC5-DA0B-4C72-9C1F-7B7EE266E9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07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F2CC5-DA0B-4C72-9C1F-7B7EE266E9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49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0" t="14338" r="10043" b="9548"/>
          <a:stretch/>
        </p:blipFill>
        <p:spPr>
          <a:xfrm>
            <a:off x="0" y="1"/>
            <a:ext cx="9173923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26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52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hyperlink" Target="http://www.cityu.edu.hk/lib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ityu.edu.hk/csc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85432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438919" y="2002904"/>
            <a:ext cx="7635875" cy="2362200"/>
          </a:xfrm>
          <a:prstGeom prst="rect">
            <a:avLst/>
          </a:prstGeo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TW" sz="5800" dirty="0" smtClean="0">
                <a:latin typeface="Brush Script MT" pitchFamily="66" charset="0"/>
                <a:ea typeface="新細明體" pitchFamily="18" charset="-120"/>
              </a:rPr>
              <a:t>Your Campus Life at </a:t>
            </a:r>
            <a:r>
              <a:rPr lang="en-US" altLang="zh-TW" sz="5400" dirty="0" smtClean="0">
                <a:latin typeface="Brush Script MT" pitchFamily="66" charset="0"/>
                <a:ea typeface="新細明體" pitchFamily="18" charset="-120"/>
              </a:rPr>
              <a:t/>
            </a:r>
            <a:br>
              <a:rPr lang="en-US" altLang="zh-TW" sz="5400" dirty="0" smtClean="0">
                <a:latin typeface="Brush Script MT" pitchFamily="66" charset="0"/>
                <a:ea typeface="新細明體" pitchFamily="18" charset="-120"/>
              </a:rPr>
            </a:br>
            <a:r>
              <a:rPr lang="en-US" altLang="zh-TW" sz="2000" dirty="0" smtClean="0">
                <a:latin typeface="Brush Script MT" pitchFamily="66" charset="0"/>
                <a:ea typeface="新細明體" pitchFamily="18" charset="-120"/>
              </a:rPr>
              <a:t/>
            </a:r>
            <a:br>
              <a:rPr lang="en-US" altLang="zh-TW" sz="2000" dirty="0" smtClean="0">
                <a:latin typeface="Brush Script MT" pitchFamily="66" charset="0"/>
                <a:ea typeface="新細明體" pitchFamily="18" charset="-120"/>
              </a:rPr>
            </a:br>
            <a:r>
              <a:rPr lang="en-US" altLang="zh-TW" sz="6200" dirty="0" err="1" smtClean="0">
                <a:solidFill>
                  <a:srgbClr val="C00000"/>
                </a:solidFill>
                <a:latin typeface="Brush Script MT" pitchFamily="66" charset="0"/>
                <a:ea typeface="新細明體" pitchFamily="18" charset="-120"/>
              </a:rPr>
              <a:t>CityU</a:t>
            </a:r>
            <a:r>
              <a:rPr lang="en-US" altLang="zh-TW" sz="6200" dirty="0" smtClean="0">
                <a:solidFill>
                  <a:srgbClr val="C00000"/>
                </a:solidFill>
                <a:latin typeface="Brush Script MT" pitchFamily="66" charset="0"/>
                <a:ea typeface="新細明體" pitchFamily="18" charset="-120"/>
              </a:rPr>
              <a:t>-SCOPE !</a:t>
            </a:r>
            <a:endParaRPr lang="en-US" altLang="zh-TW" sz="6200" dirty="0" smtClean="0">
              <a:latin typeface="Brush Script MT" pitchFamily="66" charset="0"/>
              <a:ea typeface="新細明體" pitchFamily="18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5724128" y="4279032"/>
            <a:ext cx="2149475" cy="762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600" b="1" dirty="0" smtClean="0">
                <a:solidFill>
                  <a:srgbClr val="572314"/>
                </a:solidFill>
                <a:latin typeface="Monotype Corsiva" pitchFamily="66" charset="0"/>
                <a:ea typeface="STXinwei" pitchFamily="2" charset="-122"/>
                <a:cs typeface="+mj-cs"/>
              </a:rPr>
              <a:t>Year 2016</a:t>
            </a:r>
            <a:endParaRPr kumimoji="0" lang="en-US" altLang="zh-TW" sz="3600" b="1" i="0" u="none" strike="noStrike" kern="1200" cap="none" spc="0" normalizeH="0" baseline="0" noProof="0" dirty="0" smtClean="0">
              <a:ln>
                <a:noFill/>
              </a:ln>
              <a:solidFill>
                <a:srgbClr val="572314"/>
              </a:solidFill>
              <a:effectLst/>
              <a:uLnTx/>
              <a:uFillTx/>
              <a:latin typeface="Monotype Corsiva" pitchFamily="66" charset="0"/>
              <a:ea typeface="STXinwei" pitchFamily="2" charset="-122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5012566" cy="11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0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5"/>
            <a:ext cx="9144000" cy="6851449"/>
          </a:xfrm>
          <a:prstGeom prst="rect">
            <a:avLst/>
          </a:prstGeom>
        </p:spPr>
      </p:pic>
      <p:sp>
        <p:nvSpPr>
          <p:cNvPr id="2" name="標題 1"/>
          <p:cNvSpPr txBox="1">
            <a:spLocks/>
          </p:cNvSpPr>
          <p:nvPr/>
        </p:nvSpPr>
        <p:spPr>
          <a:xfrm>
            <a:off x="305898" y="188640"/>
            <a:ext cx="7362446" cy="648072"/>
          </a:xfrm>
          <a:prstGeom prst="rect">
            <a:avLst/>
          </a:prstGeo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TW" sz="3000" b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CityU</a:t>
            </a:r>
            <a:r>
              <a:rPr lang="en-US" altLang="zh-TW" sz="30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-</a:t>
            </a:r>
            <a:r>
              <a:rPr lang="en-US" altLang="zh-TW" sz="3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SCOPE Facilities and Services</a:t>
            </a:r>
            <a:endParaRPr lang="en-US" altLang="zh-TW" sz="3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pitchFamily="18" charset="-120"/>
            </a:endParaRPr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340218" y="1176536"/>
            <a:ext cx="5455918" cy="1676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n-GB" sz="2200" dirty="0" err="1" smtClean="0">
                <a:solidFill>
                  <a:srgbClr val="FF0000"/>
                </a:solidFill>
              </a:rPr>
              <a:t>CityU</a:t>
            </a:r>
            <a:r>
              <a:rPr lang="en-GB" sz="2200" dirty="0">
                <a:solidFill>
                  <a:srgbClr val="FF0000"/>
                </a:solidFill>
              </a:rPr>
              <a:t>-</a:t>
            </a:r>
            <a:r>
              <a:rPr lang="en-GB" sz="2200" dirty="0" smtClean="0">
                <a:solidFill>
                  <a:srgbClr val="FF0000"/>
                </a:solidFill>
              </a:rPr>
              <a:t>SCOPE Reference Area and Study Area</a:t>
            </a:r>
          </a:p>
          <a:p>
            <a:r>
              <a:rPr lang="en-GB" sz="2000" dirty="0">
                <a:latin typeface="Gill Sans MT" pitchFamily="34" charset="0"/>
              </a:rPr>
              <a:t>located at </a:t>
            </a:r>
            <a:r>
              <a:rPr lang="en-US" sz="2000" dirty="0" smtClean="0">
                <a:latin typeface="Gill Sans MT" pitchFamily="34" charset="0"/>
              </a:rPr>
              <a:t>TSTE </a:t>
            </a:r>
            <a:r>
              <a:rPr lang="en-US" sz="2000" dirty="0">
                <a:latin typeface="Gill Sans MT" pitchFamily="34" charset="0"/>
              </a:rPr>
              <a:t>Learning Centre</a:t>
            </a:r>
            <a:endParaRPr lang="en-US" altLang="zh-TW" sz="2000" dirty="0">
              <a:latin typeface="Gill Sans MT" pitchFamily="34" charset="0"/>
            </a:endParaRPr>
          </a:p>
          <a:p>
            <a:r>
              <a:rPr lang="en-GB" sz="2000" dirty="0">
                <a:latin typeface="Gill Sans MT" pitchFamily="34" charset="0"/>
              </a:rPr>
              <a:t>provides PCs with Internet access and space for study and discussion</a:t>
            </a:r>
          </a:p>
          <a:p>
            <a:pPr>
              <a:buFont typeface="Wingdings 2" pitchFamily="18" charset="2"/>
              <a:buNone/>
            </a:pPr>
            <a:endParaRPr lang="en-GB" sz="2000" dirty="0" smtClean="0">
              <a:solidFill>
                <a:srgbClr val="FF0000"/>
              </a:solidFill>
            </a:endParaRPr>
          </a:p>
          <a:p>
            <a:endParaRPr lang="zh-TW" altLang="en-US" sz="2000" dirty="0" smtClean="0">
              <a:ea typeface="新細明體" pitchFamily="18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371110" y="2634084"/>
            <a:ext cx="7674961" cy="338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Aft>
                <a:spcPct val="20000"/>
              </a:spcAft>
            </a:pPr>
            <a:r>
              <a:rPr lang="en-GB" sz="2200" dirty="0">
                <a:solidFill>
                  <a:srgbClr val="FF0000"/>
                </a:solidFill>
                <a:latin typeface="Gill Sans MT" pitchFamily="34" charset="0"/>
              </a:rPr>
              <a:t>Online resources</a:t>
            </a:r>
          </a:p>
          <a:p>
            <a:r>
              <a:rPr lang="en-GB" sz="2000" dirty="0">
                <a:latin typeface="Gill Sans MT" pitchFamily="34" charset="0"/>
              </a:rPr>
              <a:t>Available from overseas universities for most </a:t>
            </a:r>
            <a:r>
              <a:rPr lang="en-GB" sz="2000" dirty="0" smtClean="0">
                <a:latin typeface="Gill Sans MT" pitchFamily="34" charset="0"/>
              </a:rPr>
              <a:t>non-local postgraduate </a:t>
            </a:r>
          </a:p>
          <a:p>
            <a:r>
              <a:rPr lang="en-GB" sz="2000" dirty="0" smtClean="0">
                <a:latin typeface="Gill Sans MT" pitchFamily="34" charset="0"/>
              </a:rPr>
              <a:t>and top-up degree programmes</a:t>
            </a:r>
            <a:endParaRPr lang="en-GB" sz="2000" dirty="0">
              <a:solidFill>
                <a:srgbClr val="FF0000"/>
              </a:solidFill>
              <a:latin typeface="Gill Sans MT" pitchFamily="34" charset="0"/>
            </a:endParaRPr>
          </a:p>
          <a:p>
            <a:endParaRPr lang="en-GB" dirty="0">
              <a:solidFill>
                <a:srgbClr val="FF0000"/>
              </a:solidFill>
              <a:latin typeface="Gill Sans MT" pitchFamily="34" charset="0"/>
            </a:endParaRPr>
          </a:p>
          <a:p>
            <a:pPr>
              <a:spcAft>
                <a:spcPct val="20000"/>
              </a:spcAft>
            </a:pPr>
            <a:r>
              <a:rPr lang="en-GB" sz="2200" dirty="0">
                <a:solidFill>
                  <a:srgbClr val="FF0000"/>
                </a:solidFill>
                <a:latin typeface="Gill Sans MT" pitchFamily="34" charset="0"/>
              </a:rPr>
              <a:t>Wi-Fi Network</a:t>
            </a:r>
          </a:p>
          <a:p>
            <a:r>
              <a:rPr lang="en-GB" sz="2000" dirty="0">
                <a:latin typeface="Gill Sans MT" pitchFamily="34" charset="0"/>
              </a:rPr>
              <a:t>A high speed wireless local area network available at </a:t>
            </a:r>
            <a:r>
              <a:rPr lang="en-GB" sz="2000" i="1" dirty="0" err="1" smtClean="0">
                <a:solidFill>
                  <a:srgbClr val="7030A0"/>
                </a:solidFill>
                <a:latin typeface="Gill Sans MT" pitchFamily="34" charset="0"/>
              </a:rPr>
              <a:t>CityU</a:t>
            </a:r>
            <a:r>
              <a:rPr lang="en-GB" sz="2000" i="1" dirty="0" smtClean="0">
                <a:solidFill>
                  <a:srgbClr val="7030A0"/>
                </a:solidFill>
                <a:latin typeface="Gill Sans MT" pitchFamily="34" charset="0"/>
              </a:rPr>
              <a:t>-</a:t>
            </a:r>
            <a:r>
              <a:rPr lang="en-GB" altLang="zh-TW" sz="2000" i="1" dirty="0" smtClean="0">
                <a:solidFill>
                  <a:srgbClr val="7030A0"/>
                </a:solidFill>
                <a:latin typeface="Gill Sans MT" pitchFamily="34" charset="0"/>
                <a:ea typeface="新細明體" pitchFamily="18" charset="-120"/>
              </a:rPr>
              <a:t>SCOPE</a:t>
            </a:r>
            <a:r>
              <a:rPr lang="en-GB" altLang="zh-TW" sz="2000" i="1" dirty="0" smtClean="0">
                <a:solidFill>
                  <a:srgbClr val="7030A0"/>
                </a:solidFill>
                <a:latin typeface="Gill Sans MT" pitchFamily="34" charset="0"/>
              </a:rPr>
              <a:t> </a:t>
            </a:r>
            <a:r>
              <a:rPr lang="en-GB" sz="2000" i="1" dirty="0" smtClean="0">
                <a:solidFill>
                  <a:srgbClr val="7030A0"/>
                </a:solidFill>
                <a:latin typeface="Gill Sans MT" pitchFamily="34" charset="0"/>
              </a:rPr>
              <a:t>Kowloon </a:t>
            </a:r>
            <a:r>
              <a:rPr lang="en-GB" sz="2000" i="1" dirty="0">
                <a:solidFill>
                  <a:srgbClr val="7030A0"/>
                </a:solidFill>
                <a:latin typeface="Gill Sans MT" pitchFamily="34" charset="0"/>
              </a:rPr>
              <a:t>Tong </a:t>
            </a:r>
            <a:r>
              <a:rPr lang="en-GB" sz="2000" i="1" dirty="0" smtClean="0">
                <a:solidFill>
                  <a:srgbClr val="7030A0"/>
                </a:solidFill>
                <a:latin typeface="Gill Sans MT" pitchFamily="34" charset="0"/>
              </a:rPr>
              <a:t>Office</a:t>
            </a:r>
            <a:r>
              <a:rPr lang="en-GB" sz="2000" dirty="0" smtClean="0">
                <a:latin typeface="Gill Sans MT" pitchFamily="34" charset="0"/>
              </a:rPr>
              <a:t>, </a:t>
            </a:r>
            <a:r>
              <a:rPr lang="en-GB" sz="2000" i="1" dirty="0" smtClean="0">
                <a:solidFill>
                  <a:srgbClr val="7030A0"/>
                </a:solidFill>
                <a:latin typeface="Gill Sans MT" pitchFamily="34" charset="0"/>
              </a:rPr>
              <a:t>TSTE Learning Centre </a:t>
            </a:r>
            <a:r>
              <a:rPr lang="en-GB" sz="2000" dirty="0" smtClean="0">
                <a:latin typeface="Gill Sans MT" pitchFamily="34" charset="0"/>
              </a:rPr>
              <a:t>and </a:t>
            </a:r>
            <a:r>
              <a:rPr lang="en-GB" sz="2000" i="1" dirty="0" smtClean="0">
                <a:solidFill>
                  <a:srgbClr val="7030A0"/>
                </a:solidFill>
                <a:latin typeface="Gill Sans MT" pitchFamily="34" charset="0"/>
              </a:rPr>
              <a:t>Admiralty Learning Centre</a:t>
            </a:r>
            <a:r>
              <a:rPr lang="en-GB" sz="2000" dirty="0">
                <a:latin typeface="Gill Sans MT" pitchFamily="34" charset="0"/>
              </a:rPr>
              <a:t>;</a:t>
            </a:r>
            <a:endParaRPr lang="en-GB" sz="2000" dirty="0" smtClean="0">
              <a:latin typeface="Gill Sans MT" pitchFamily="34" charset="0"/>
            </a:endParaRPr>
          </a:p>
          <a:p>
            <a:r>
              <a:rPr lang="en-US" sz="2000" dirty="0" smtClean="0"/>
              <a:t>Wi-Fi </a:t>
            </a:r>
            <a:r>
              <a:rPr lang="en-US" sz="2000" dirty="0"/>
              <a:t>Access Points</a:t>
            </a:r>
            <a:r>
              <a:rPr lang="en-US" sz="2000" b="1" dirty="0"/>
              <a:t> </a:t>
            </a:r>
            <a:r>
              <a:rPr lang="en-US" sz="2000" dirty="0" smtClean="0"/>
              <a:t>has also been </a:t>
            </a:r>
            <a:r>
              <a:rPr lang="en-US" sz="2000" dirty="0"/>
              <a:t>established </a:t>
            </a:r>
            <a:r>
              <a:rPr lang="en-US" sz="2000" dirty="0" smtClean="0"/>
              <a:t>at </a:t>
            </a:r>
            <a:r>
              <a:rPr lang="en-US" sz="2000" i="1" dirty="0" smtClean="0">
                <a:solidFill>
                  <a:srgbClr val="7030A0"/>
                </a:solidFill>
              </a:rPr>
              <a:t>most </a:t>
            </a:r>
            <a:r>
              <a:rPr lang="en-US" sz="2000" i="1" dirty="0">
                <a:solidFill>
                  <a:srgbClr val="7030A0"/>
                </a:solidFill>
              </a:rPr>
              <a:t>common area inside CityU main </a:t>
            </a:r>
            <a:r>
              <a:rPr lang="en-US" sz="2000" i="1" dirty="0" smtClean="0">
                <a:solidFill>
                  <a:srgbClr val="7030A0"/>
                </a:solidFill>
              </a:rPr>
              <a:t>campus</a:t>
            </a:r>
            <a:endParaRPr lang="en-GB" sz="2000" dirty="0">
              <a:latin typeface="Gill Sans MT" pitchFamily="34" charset="0"/>
            </a:endParaRPr>
          </a:p>
        </p:txBody>
      </p:sp>
      <p:pic>
        <p:nvPicPr>
          <p:cNvPr id="5" name="Picture 2" descr="D:\SCOPE\Office\Admin System\Student Services\2012-2013\RC photo\IMG-20120821-WA0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34" y="836712"/>
            <a:ext cx="2664296" cy="19982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33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5"/>
            <a:ext cx="9144000" cy="6851449"/>
          </a:xfrm>
          <a:prstGeom prst="rect">
            <a:avLst/>
          </a:prstGeom>
        </p:spPr>
      </p:pic>
      <p:sp>
        <p:nvSpPr>
          <p:cNvPr id="2" name="Content Placeholder 2"/>
          <p:cNvSpPr txBox="1">
            <a:spLocks/>
          </p:cNvSpPr>
          <p:nvPr/>
        </p:nvSpPr>
        <p:spPr>
          <a:xfrm>
            <a:off x="303714" y="1063874"/>
            <a:ext cx="7825740" cy="5486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Am I eligible to use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</a:rPr>
              <a:t>CityU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 Library and how many </a:t>
            </a:r>
            <a:b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items can I check out ?</a:t>
            </a:r>
          </a:p>
          <a:p>
            <a:pPr marL="82550" indent="0">
              <a:buFont typeface="Arial" pitchFamily="34" charset="0"/>
              <a:buNone/>
            </a:pPr>
            <a:r>
              <a:rPr lang="en-US" sz="2000" dirty="0" smtClean="0"/>
              <a:t>You are entitled to access </a:t>
            </a:r>
            <a:r>
              <a:rPr lang="en-US" sz="2000" dirty="0" err="1" smtClean="0"/>
              <a:t>CityU</a:t>
            </a:r>
            <a:r>
              <a:rPr lang="en-US" sz="2000" dirty="0" smtClean="0"/>
              <a:t> Library and its facilities if you are a </a:t>
            </a:r>
            <a:r>
              <a:rPr lang="en-US" sz="2000" dirty="0" err="1" smtClean="0"/>
              <a:t>CityU</a:t>
            </a:r>
            <a:r>
              <a:rPr lang="en-US" sz="2000" dirty="0" smtClean="0"/>
              <a:t>-SCOPE Student Identity Card holder.  </a:t>
            </a:r>
          </a:p>
          <a:p>
            <a:pPr marL="82550" indent="0">
              <a:buFont typeface="Arial" pitchFamily="34" charset="0"/>
              <a:buNone/>
            </a:pPr>
            <a:r>
              <a:rPr lang="en-US" sz="2000" dirty="0" smtClean="0"/>
              <a:t>You may borrow up to </a:t>
            </a:r>
            <a:r>
              <a:rPr lang="en-US" sz="2000" b="1" u="sng" dirty="0" smtClean="0"/>
              <a:t>10 items for 30 days </a:t>
            </a:r>
            <a:r>
              <a:rPr lang="en-US" sz="2000" dirty="0" smtClean="0"/>
              <a:t>and also use your loan quota to borrow Media Resources (in-house only) and Semi-closed (Reserve)/Closed Access Material.</a:t>
            </a:r>
          </a:p>
          <a:p>
            <a:pPr marL="82550" indent="0">
              <a:buFont typeface="Arial" pitchFamily="34" charset="0"/>
              <a:buNone/>
            </a:pPr>
            <a:endParaRPr lang="en-US" sz="1800" dirty="0" smtClean="0"/>
          </a:p>
          <a:p>
            <a:pPr>
              <a:buFont typeface="Wingdings" pitchFamily="2" charset="2"/>
              <a:buChar char="v"/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What should I do if my EID activation is not successful or if I forget the Password ?</a:t>
            </a:r>
          </a:p>
          <a:p>
            <a:pPr marL="82550" indent="0">
              <a:buFont typeface="Arial" pitchFamily="34" charset="0"/>
              <a:buNone/>
            </a:pPr>
            <a:r>
              <a:rPr lang="en-US" sz="2000" dirty="0" smtClean="0"/>
              <a:t>If you are a CCCU AD or </a:t>
            </a:r>
            <a:r>
              <a:rPr lang="en-US" sz="2000" dirty="0" err="1" smtClean="0"/>
              <a:t>CityU</a:t>
            </a:r>
            <a:r>
              <a:rPr lang="en-US" sz="2000" dirty="0" smtClean="0"/>
              <a:t> graduate, you do not need to activate your EID. In case of </a:t>
            </a:r>
            <a:r>
              <a:rPr lang="en-US" sz="2000" b="1" u="sng" dirty="0" smtClean="0"/>
              <a:t>unsuccessful activation</a:t>
            </a:r>
            <a:r>
              <a:rPr lang="en-US" sz="2000" dirty="0" smtClean="0"/>
              <a:t>, please </a:t>
            </a:r>
            <a:r>
              <a:rPr lang="en-US" sz="2000" b="1" u="sng" dirty="0" smtClean="0"/>
              <a:t>go to CSC Help Desk in person with your </a:t>
            </a:r>
            <a:r>
              <a:rPr lang="en-US" sz="2000" b="1" u="sng" dirty="0" err="1" smtClean="0"/>
              <a:t>CityU</a:t>
            </a:r>
            <a:r>
              <a:rPr lang="en-US" sz="2000" b="1" u="sng" dirty="0" smtClean="0"/>
              <a:t>-SCOPE Student Identity Card </a:t>
            </a:r>
            <a:r>
              <a:rPr lang="en-US" sz="2000" dirty="0" smtClean="0"/>
              <a:t>to reset your password. </a:t>
            </a:r>
            <a:endParaRPr lang="en-US" sz="2000" strike="sngStrike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7544" y="188640"/>
            <a:ext cx="7498080" cy="8752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r>
              <a:rPr lang="en-US" b="1" dirty="0" smtClean="0">
                <a:solidFill>
                  <a:srgbClr val="9900CC"/>
                </a:solidFill>
                <a:latin typeface="Berlin Sans FB Demi" pitchFamily="34" charset="0"/>
              </a:rPr>
              <a:t>FAQs</a:t>
            </a:r>
            <a:endParaRPr lang="en-US" b="1" dirty="0">
              <a:solidFill>
                <a:srgbClr val="9900CC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79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5"/>
            <a:ext cx="9144000" cy="6851449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323055" y="188640"/>
            <a:ext cx="7498080" cy="7647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300" b="1" dirty="0" smtClean="0">
                <a:solidFill>
                  <a:srgbClr val="9900CC"/>
                </a:solidFill>
                <a:latin typeface="Berlin Sans FB Demi" pitchFamily="34" charset="0"/>
              </a:rPr>
              <a:t>FAQs</a:t>
            </a:r>
            <a:endParaRPr lang="en-US" sz="4300" b="1" dirty="0">
              <a:solidFill>
                <a:srgbClr val="9900CC"/>
              </a:solidFill>
              <a:latin typeface="Berlin Sans FB Demi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51520" y="1124744"/>
            <a:ext cx="8153400" cy="5334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Where can I access the wireless internet service and how can I obtain the security key for Wi-Fi service ?</a:t>
            </a:r>
          </a:p>
          <a:p>
            <a:pPr marL="82550" indent="0">
              <a:spcBef>
                <a:spcPts val="480"/>
              </a:spcBef>
              <a:buFont typeface="Arial" pitchFamily="34" charset="0"/>
              <a:buNone/>
            </a:pPr>
            <a:r>
              <a:rPr lang="en-US" sz="2000" dirty="0" smtClean="0"/>
              <a:t>You can enjoy Wi-Fi connection at the below locations :</a:t>
            </a:r>
          </a:p>
          <a:p>
            <a:pPr marL="82550" indent="0">
              <a:spcBef>
                <a:spcPts val="0"/>
              </a:spcBef>
              <a:buFont typeface="Arial" pitchFamily="34" charset="0"/>
              <a:buNone/>
            </a:pPr>
            <a:r>
              <a:rPr lang="en-US" sz="2000" dirty="0" smtClean="0"/>
              <a:t>-  </a:t>
            </a:r>
            <a:r>
              <a:rPr lang="en-US" sz="2000" dirty="0" err="1" smtClean="0"/>
              <a:t>CityU</a:t>
            </a:r>
            <a:r>
              <a:rPr lang="en-US" sz="2000" dirty="0" smtClean="0"/>
              <a:t>-SCOPE Kowloon Tong Office in the Academic Exchange Building</a:t>
            </a:r>
            <a:br>
              <a:rPr lang="en-US" sz="2000" dirty="0" smtClean="0"/>
            </a:br>
            <a:r>
              <a:rPr lang="en-US" sz="2000" dirty="0" smtClean="0"/>
              <a:t>-  </a:t>
            </a:r>
            <a:r>
              <a:rPr lang="en-US" sz="2000" dirty="0" err="1" smtClean="0"/>
              <a:t>CityU</a:t>
            </a:r>
            <a:r>
              <a:rPr lang="en-US" sz="2000" dirty="0" smtClean="0"/>
              <a:t> Garden Café</a:t>
            </a:r>
            <a:br>
              <a:rPr lang="en-US" sz="2000" dirty="0" smtClean="0"/>
            </a:br>
            <a:r>
              <a:rPr lang="en-US" sz="2000" dirty="0" smtClean="0"/>
              <a:t>-  </a:t>
            </a:r>
            <a:r>
              <a:rPr lang="en-US" sz="2000" dirty="0" err="1" smtClean="0"/>
              <a:t>Tsim</a:t>
            </a:r>
            <a:r>
              <a:rPr lang="en-US" sz="2000" dirty="0" smtClean="0"/>
              <a:t> </a:t>
            </a:r>
            <a:r>
              <a:rPr lang="en-US" sz="2000" dirty="0" err="1" smtClean="0"/>
              <a:t>Sha</a:t>
            </a:r>
            <a:r>
              <a:rPr lang="en-US" sz="2000" dirty="0" smtClean="0"/>
              <a:t> </a:t>
            </a:r>
            <a:r>
              <a:rPr lang="en-US" sz="2000" dirty="0" err="1" smtClean="0"/>
              <a:t>Tsui</a:t>
            </a:r>
            <a:r>
              <a:rPr lang="en-US" sz="2000" dirty="0" smtClean="0"/>
              <a:t> East Learning Centre </a:t>
            </a:r>
            <a:br>
              <a:rPr lang="en-US" sz="2000" dirty="0" smtClean="0"/>
            </a:br>
            <a:r>
              <a:rPr lang="en-US" sz="2000" dirty="0" smtClean="0"/>
              <a:t>-  Admiralty Learning Centre</a:t>
            </a:r>
          </a:p>
          <a:p>
            <a:pPr marL="82550" indent="0">
              <a:spcBef>
                <a:spcPts val="0"/>
              </a:spcBef>
              <a:buNone/>
            </a:pPr>
            <a:r>
              <a:rPr lang="en-US" sz="2000" dirty="0"/>
              <a:t>A security key will be sent to </a:t>
            </a:r>
            <a:r>
              <a:rPr lang="en-US" sz="2000" b="1" u="sng" dirty="0"/>
              <a:t>your CityU-SCOPE email account about two weeks</a:t>
            </a:r>
            <a:r>
              <a:rPr lang="en-US" sz="2000" dirty="0"/>
              <a:t> after your EID is activated.</a:t>
            </a:r>
            <a:r>
              <a:rPr lang="en-US" sz="1800" dirty="0"/>
              <a:t/>
            </a:r>
            <a:br>
              <a:rPr lang="en-US" sz="1800" dirty="0"/>
            </a:br>
            <a:endParaRPr lang="en-US" sz="800" dirty="0" smtClean="0"/>
          </a:p>
          <a:p>
            <a:pPr marL="82550" indent="0">
              <a:spcBef>
                <a:spcPts val="960"/>
              </a:spcBef>
              <a:buNone/>
            </a:pPr>
            <a:r>
              <a:rPr lang="en-US" sz="2000" b="1" i="1" dirty="0" smtClean="0">
                <a:solidFill>
                  <a:srgbClr val="9900CC"/>
                </a:solidFill>
              </a:rPr>
              <a:t>** CityU Wi-Fi within the campus is not available for CityU-SCOPE students</a:t>
            </a:r>
            <a:endParaRPr lang="en-US" sz="2000" dirty="0" smtClean="0"/>
          </a:p>
          <a:p>
            <a:pPr marL="82550" indent="0">
              <a:spcBef>
                <a:spcPts val="240"/>
              </a:spcBef>
              <a:buNone/>
            </a:pPr>
            <a:r>
              <a:rPr lang="en-US" sz="2000" dirty="0" smtClean="0"/>
              <a:t>However, you </a:t>
            </a:r>
            <a:r>
              <a:rPr lang="en-US" sz="2000" dirty="0"/>
              <a:t>may </a:t>
            </a:r>
            <a:r>
              <a:rPr lang="en-US" sz="2000" dirty="0" smtClean="0"/>
              <a:t>try to connect </a:t>
            </a:r>
            <a:r>
              <a:rPr lang="en-US" sz="2000" dirty="0"/>
              <a:t>to </a:t>
            </a:r>
            <a:r>
              <a:rPr lang="en-US" sz="2000" b="1" i="1" dirty="0"/>
              <a:t>Wi-Fi.HK via CityU</a:t>
            </a:r>
            <a:r>
              <a:rPr lang="en-US" sz="2000" dirty="0"/>
              <a:t> when you are on CityU campus. Wi-Fi.HK is offered by the public and private sectors completely free or free for a certain period of time in Hong Kong. </a:t>
            </a:r>
            <a:endParaRPr lang="en-US" sz="2000" dirty="0" smtClean="0"/>
          </a:p>
          <a:p>
            <a:pPr marL="82550" indent="0">
              <a:buFont typeface="Arial" pitchFamily="34" charset="0"/>
              <a:buNone/>
            </a:pPr>
            <a:r>
              <a:rPr lang="en-US" sz="1800" b="1" i="1" dirty="0" smtClean="0">
                <a:solidFill>
                  <a:srgbClr val="9900CC"/>
                </a:solidFill>
              </a:rPr>
              <a:t/>
            </a:r>
            <a:br>
              <a:rPr lang="en-US" sz="1800" b="1" i="1" dirty="0" smtClean="0">
                <a:solidFill>
                  <a:srgbClr val="9900CC"/>
                </a:solidFill>
              </a:rPr>
            </a:br>
            <a:endParaRPr lang="en-US" sz="1800" b="1" i="1" dirty="0" smtClean="0">
              <a:solidFill>
                <a:srgbClr val="9900CC"/>
              </a:solidFill>
            </a:endParaRPr>
          </a:p>
          <a:p>
            <a:pPr marL="82550" indent="0">
              <a:buFont typeface="Arial" pitchFamily="34" charset="0"/>
              <a:buNone/>
            </a:pPr>
            <a:endParaRPr lang="en-US" sz="1500" strike="sngStrike" dirty="0"/>
          </a:p>
        </p:txBody>
      </p:sp>
    </p:spTree>
    <p:extLst>
      <p:ext uri="{BB962C8B-B14F-4D97-AF65-F5344CB8AC3E}">
        <p14:creationId xmlns:p14="http://schemas.microsoft.com/office/powerpoint/2010/main" val="377925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5"/>
            <a:ext cx="9144000" cy="6851449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251520" y="188640"/>
            <a:ext cx="749808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9900CC"/>
                </a:solidFill>
                <a:latin typeface="Berlin Sans FB Demi" pitchFamily="34" charset="0"/>
              </a:rPr>
              <a:t>FAQs</a:t>
            </a:r>
            <a:endParaRPr lang="en-US" b="1" dirty="0">
              <a:solidFill>
                <a:srgbClr val="9900CC"/>
              </a:solidFill>
              <a:latin typeface="Berlin Sans FB Demi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51520" y="1331640"/>
            <a:ext cx="8153400" cy="43296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Do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CityU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CityU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-SCOPE provide printing and photocopying services? Can I pay by Octopus Cards ?</a:t>
            </a:r>
          </a:p>
          <a:p>
            <a:pPr marL="82550" indent="0">
              <a:buFont typeface="Arial" pitchFamily="34" charset="0"/>
              <a:buNone/>
            </a:pP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63525" indent="-180975">
              <a:buFont typeface="Arial" pitchFamily="34" charset="0"/>
              <a:buNone/>
            </a:pPr>
            <a:r>
              <a:rPr lang="en-US" sz="2000" dirty="0" smtClean="0"/>
              <a:t>-  In </a:t>
            </a:r>
            <a:r>
              <a:rPr lang="en-US" sz="2000" u="sng" dirty="0" smtClean="0"/>
              <a:t>CityU campus</a:t>
            </a:r>
            <a:r>
              <a:rPr lang="en-US" sz="2000" dirty="0" smtClean="0"/>
              <a:t>, you can find the Octopus Card-operated photocopiers and printers at various locations within the </a:t>
            </a:r>
            <a:r>
              <a:rPr lang="en-US" sz="2000" b="1" dirty="0" smtClean="0"/>
              <a:t>Run </a:t>
            </a:r>
            <a:r>
              <a:rPr lang="en-US" sz="2000" b="1" dirty="0" err="1" smtClean="0"/>
              <a:t>Run</a:t>
            </a:r>
            <a:r>
              <a:rPr lang="en-US" sz="2000" b="1" dirty="0" smtClean="0"/>
              <a:t> Shaw Library </a:t>
            </a:r>
            <a:r>
              <a:rPr lang="en-US" sz="2000" dirty="0" smtClean="0"/>
              <a:t>and in </a:t>
            </a:r>
            <a:r>
              <a:rPr lang="en-US" sz="2000" b="1" dirty="0" smtClean="0"/>
              <a:t>Computing Services Centre </a:t>
            </a:r>
            <a:r>
              <a:rPr lang="en-US" sz="2000" dirty="0" smtClean="0"/>
              <a:t>(CSC).</a:t>
            </a:r>
            <a:br>
              <a:rPr lang="en-US" sz="2000" dirty="0" smtClean="0"/>
            </a:br>
            <a:endParaRPr lang="en-US" sz="2000" dirty="0" smtClean="0"/>
          </a:p>
          <a:p>
            <a:pPr marL="288925" indent="-206375">
              <a:buFontTx/>
              <a:buChar char="-"/>
            </a:pPr>
            <a:r>
              <a:rPr lang="en-US" sz="2000" u="sng" dirty="0" smtClean="0"/>
              <a:t>CityU-SCOPE</a:t>
            </a:r>
            <a:r>
              <a:rPr lang="en-US" sz="2000" dirty="0" smtClean="0"/>
              <a:t> also has the Octopus Card-operated photocopiers and printers placed at its </a:t>
            </a:r>
            <a:r>
              <a:rPr lang="en-US" sz="2000" b="1" dirty="0" smtClean="0"/>
              <a:t>Kowloon </a:t>
            </a:r>
            <a:r>
              <a:rPr lang="en-US" sz="2000" b="1" dirty="0"/>
              <a:t>Tong Office</a:t>
            </a:r>
            <a:r>
              <a:rPr lang="en-US" sz="2000" dirty="0"/>
              <a:t>, </a:t>
            </a:r>
            <a:r>
              <a:rPr lang="en-US" sz="2000" b="1" dirty="0" smtClean="0"/>
              <a:t>Admiralty Learning Centre </a:t>
            </a:r>
            <a:r>
              <a:rPr lang="en-US" sz="2000" dirty="0" smtClean="0"/>
              <a:t>and </a:t>
            </a:r>
            <a:r>
              <a:rPr lang="en-US" sz="2000" b="1" dirty="0" err="1" smtClean="0"/>
              <a:t>Tsim</a:t>
            </a:r>
            <a:r>
              <a:rPr lang="en-US" sz="2000" b="1" dirty="0" smtClean="0"/>
              <a:t> Sha </a:t>
            </a:r>
            <a:r>
              <a:rPr lang="en-US" sz="2000" b="1" dirty="0" err="1" smtClean="0"/>
              <a:t>Tsui</a:t>
            </a:r>
            <a:r>
              <a:rPr lang="en-US" sz="2000" b="1" dirty="0" smtClean="0"/>
              <a:t> East Learning Centre</a:t>
            </a:r>
            <a:r>
              <a:rPr lang="en-US" sz="2000" dirty="0" smtClean="0"/>
              <a:t>. </a:t>
            </a:r>
          </a:p>
          <a:p>
            <a:pPr marL="82550" indent="0">
              <a:buNone/>
            </a:pPr>
            <a:endParaRPr lang="en-US" sz="2000" dirty="0" smtClean="0"/>
          </a:p>
          <a:p>
            <a:pPr marL="82550" indent="0">
              <a:buNone/>
            </a:pPr>
            <a:r>
              <a:rPr lang="en-US" sz="2000" dirty="0" smtClean="0"/>
              <a:t>There is no free printing quota for CityU-SCOPE students.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8540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5"/>
            <a:ext cx="9144000" cy="6851449"/>
          </a:xfrm>
          <a:prstGeom prst="rect">
            <a:avLst/>
          </a:prstGeom>
        </p:spPr>
      </p:pic>
      <p:sp>
        <p:nvSpPr>
          <p:cNvPr id="2" name="標題 1"/>
          <p:cNvSpPr txBox="1">
            <a:spLocks/>
          </p:cNvSpPr>
          <p:nvPr/>
        </p:nvSpPr>
        <p:spPr>
          <a:xfrm>
            <a:off x="1209558" y="764704"/>
            <a:ext cx="7239000" cy="4343400"/>
          </a:xfrm>
          <a:prstGeom prst="doubleWave">
            <a:avLst/>
          </a:prstGeom>
          <a:solidFill>
            <a:srgbClr val="CCFFCC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TW" sz="4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Lucida Calligraphy" pitchFamily="66" charset="0"/>
              </a:rPr>
              <a:t/>
            </a:r>
            <a:br>
              <a:rPr lang="en-US" altLang="zh-TW" sz="4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Lucida Calligraphy" pitchFamily="66" charset="0"/>
              </a:rPr>
            </a:br>
            <a:r>
              <a:rPr lang="en-US" altLang="zh-TW" sz="4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Lucida Calligraphy" pitchFamily="66" charset="0"/>
              </a:rPr>
              <a:t>Enjoy Learning at </a:t>
            </a:r>
            <a:br>
              <a:rPr lang="en-US" altLang="zh-TW" sz="4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Lucida Calligraphy" pitchFamily="66" charset="0"/>
              </a:rPr>
            </a:br>
            <a:r>
              <a:rPr lang="en-US" altLang="zh-TW" sz="4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Lucida Calligraphy" pitchFamily="66" charset="0"/>
              </a:rPr>
              <a:t/>
            </a:r>
            <a:br>
              <a:rPr lang="en-US" altLang="zh-TW" sz="4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Lucida Calligraphy" pitchFamily="66" charset="0"/>
              </a:rPr>
            </a:br>
            <a:r>
              <a:rPr lang="en-US" altLang="zh-TW" sz="4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Lucida Calligraphy" pitchFamily="66" charset="0"/>
              </a:rPr>
              <a:t>CityU</a:t>
            </a:r>
            <a:r>
              <a:rPr lang="en-US" altLang="zh-TW" sz="4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Lucida Calligraphy" pitchFamily="66" charset="0"/>
              </a:rPr>
              <a:t>-</a:t>
            </a:r>
            <a:r>
              <a:rPr lang="en-US" altLang="zh-TW" sz="4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Lucida Calligraphy" pitchFamily="66" charset="0"/>
              </a:rPr>
              <a:t>SCOPE !</a:t>
            </a:r>
            <a:endParaRPr lang="en-US" sz="4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四角星形 5"/>
          <p:cNvSpPr/>
          <p:nvPr/>
        </p:nvSpPr>
        <p:spPr>
          <a:xfrm rot="20298729">
            <a:off x="136594" y="1982323"/>
            <a:ext cx="914400" cy="914400"/>
          </a:xfrm>
          <a:prstGeom prst="star4">
            <a:avLst/>
          </a:prstGeom>
          <a:gradFill>
            <a:gsLst>
              <a:gs pos="80000">
                <a:srgbClr val="FFFF00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四角星形 3"/>
          <p:cNvSpPr/>
          <p:nvPr/>
        </p:nvSpPr>
        <p:spPr>
          <a:xfrm rot="21053976">
            <a:off x="7467599" y="3620209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5"/>
            <a:ext cx="9144000" cy="6851449"/>
          </a:xfrm>
          <a:prstGeom prst="rect">
            <a:avLst/>
          </a:prstGeom>
        </p:spPr>
      </p:pic>
      <p:sp>
        <p:nvSpPr>
          <p:cNvPr id="2" name="標題 1"/>
          <p:cNvSpPr txBox="1">
            <a:spLocks/>
          </p:cNvSpPr>
          <p:nvPr/>
        </p:nvSpPr>
        <p:spPr>
          <a:xfrm>
            <a:off x="251520" y="149776"/>
            <a:ext cx="7772400" cy="90296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Welcome to the family of </a:t>
            </a:r>
            <a:r>
              <a:rPr lang="en-US" sz="3200" b="1" dirty="0" err="1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CityU</a:t>
            </a:r>
            <a:r>
              <a:rPr lang="en-US" sz="32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US" sz="32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SCOPE</a:t>
            </a:r>
            <a:r>
              <a:rPr lang="en-US" sz="32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1008"/>
            <a:ext cx="6339008" cy="475425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內容版面配置區 8"/>
          <p:cNvSpPr txBox="1">
            <a:spLocks/>
          </p:cNvSpPr>
          <p:nvPr/>
        </p:nvSpPr>
        <p:spPr>
          <a:xfrm rot="21000000">
            <a:off x="29885" y="4574149"/>
            <a:ext cx="3551237" cy="64135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83464">
              <a:buFont typeface="Wingdings 2"/>
              <a:buNone/>
              <a:defRPr/>
            </a:pPr>
            <a:r>
              <a:rPr lang="en-US" sz="3600" b="1" dirty="0" smtClean="0">
                <a:solidFill>
                  <a:srgbClr val="FF9933"/>
                </a:solidFill>
                <a:latin typeface="Matura MT Script Capitals" pitchFamily="66" charset="0"/>
              </a:rPr>
              <a:t>Welcome Aboard</a:t>
            </a:r>
            <a:endParaRPr lang="en-US" sz="3600" b="1" dirty="0">
              <a:solidFill>
                <a:srgbClr val="FF9933"/>
              </a:solidFill>
              <a:latin typeface="Matura MT Script Capital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95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935"/>
            <a:ext cx="9144000" cy="6851449"/>
          </a:xfrm>
          <a:prstGeom prst="rect">
            <a:avLst/>
          </a:prstGeom>
        </p:spPr>
      </p:pic>
      <p:sp>
        <p:nvSpPr>
          <p:cNvPr id="2" name="標題 4"/>
          <p:cNvSpPr txBox="1">
            <a:spLocks/>
          </p:cNvSpPr>
          <p:nvPr/>
        </p:nvSpPr>
        <p:spPr>
          <a:xfrm>
            <a:off x="395536" y="282574"/>
            <a:ext cx="7552456" cy="1584176"/>
          </a:xfrm>
          <a:prstGeom prst="rect">
            <a:avLst/>
          </a:prstGeo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2200" dirty="0" smtClean="0">
                <a:solidFill>
                  <a:srgbClr val="572314"/>
                </a:solidFill>
              </a:rPr>
              <a:t>Students </a:t>
            </a:r>
            <a:r>
              <a:rPr lang="en-GB" sz="2200" dirty="0">
                <a:solidFill>
                  <a:srgbClr val="572314"/>
                </a:solidFill>
              </a:rPr>
              <a:t>of </a:t>
            </a:r>
            <a:r>
              <a:rPr lang="en-GB" sz="2200" dirty="0" err="1" smtClean="0">
                <a:solidFill>
                  <a:srgbClr val="572314"/>
                </a:solidFill>
              </a:rPr>
              <a:t>CityU</a:t>
            </a:r>
            <a:r>
              <a:rPr lang="en-GB" sz="2200" dirty="0" smtClean="0">
                <a:solidFill>
                  <a:srgbClr val="572314"/>
                </a:solidFill>
              </a:rPr>
              <a:t>-SCOPE studying non-local postgraduate &amp; bachelor’s degree</a:t>
            </a:r>
            <a:r>
              <a:rPr lang="en-GB" sz="2200" dirty="0">
                <a:solidFill>
                  <a:srgbClr val="572314"/>
                </a:solidFill>
              </a:rPr>
              <a:t>, </a:t>
            </a:r>
            <a:r>
              <a:rPr lang="en-GB" altLang="zh-HK" sz="2200" dirty="0" smtClean="0">
                <a:solidFill>
                  <a:srgbClr val="572314"/>
                </a:solidFill>
              </a:rPr>
              <a:t>advanced diploma, </a:t>
            </a:r>
            <a:r>
              <a:rPr lang="en-GB" sz="2200" dirty="0" smtClean="0">
                <a:solidFill>
                  <a:srgbClr val="572314"/>
                </a:solidFill>
              </a:rPr>
              <a:t>progression </a:t>
            </a:r>
            <a:r>
              <a:rPr lang="en-GB" sz="2200" dirty="0">
                <a:solidFill>
                  <a:srgbClr val="572314"/>
                </a:solidFill>
              </a:rPr>
              <a:t>diploma and designated professional programmes can enjoy many of the services and facilities in the CityU campus and its vicinity. </a:t>
            </a:r>
            <a:endParaRPr lang="en-US" altLang="zh-TW" sz="2200" dirty="0" smtClean="0">
              <a:ea typeface="新細明體" pitchFamily="18" charset="-120"/>
            </a:endParaRPr>
          </a:p>
        </p:txBody>
      </p:sp>
      <p:sp>
        <p:nvSpPr>
          <p:cNvPr id="6" name="矩形 8"/>
          <p:cNvSpPr>
            <a:spLocks noChangeArrowheads="1"/>
          </p:cNvSpPr>
          <p:nvPr/>
        </p:nvSpPr>
        <p:spPr bwMode="auto">
          <a:xfrm>
            <a:off x="2699792" y="4355812"/>
            <a:ext cx="274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b="1" i="1" dirty="0" smtClean="0">
                <a:solidFill>
                  <a:srgbClr val="CC9900"/>
                </a:solidFill>
                <a:latin typeface="Gill Sans MT" pitchFamily="34" charset="0"/>
              </a:rPr>
              <a:t>Student </a:t>
            </a:r>
            <a:r>
              <a:rPr lang="en-US" altLang="zh-TW" b="1" i="1" dirty="0">
                <a:solidFill>
                  <a:srgbClr val="CC9900"/>
                </a:solidFill>
                <a:latin typeface="Gill Sans MT" pitchFamily="34" charset="0"/>
              </a:rPr>
              <a:t>Identity Card</a:t>
            </a:r>
            <a:endParaRPr lang="en-US" altLang="zh-TW" b="1" i="1" dirty="0">
              <a:solidFill>
                <a:srgbClr val="CC9900"/>
              </a:solidFill>
              <a:latin typeface="Gill Sans MT" pitchFamily="34" charset="0"/>
              <a:ea typeface="新細明體" pitchFamily="18" charset="-12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04894" y="4841049"/>
            <a:ext cx="76430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i="1" dirty="0" err="1" smtClean="0">
                <a:latin typeface="Gill Sans MT" pitchFamily="34" charset="0"/>
              </a:rPr>
              <a:t>CityU</a:t>
            </a:r>
            <a:r>
              <a:rPr lang="en-GB" sz="2000" i="1" dirty="0">
                <a:latin typeface="Gill Sans MT" pitchFamily="34" charset="0"/>
              </a:rPr>
              <a:t>-</a:t>
            </a:r>
            <a:r>
              <a:rPr lang="en-GB" sz="2000" i="1" dirty="0" smtClean="0">
                <a:latin typeface="Gill Sans MT" pitchFamily="34" charset="0"/>
              </a:rPr>
              <a:t>SCOPE </a:t>
            </a:r>
            <a:r>
              <a:rPr lang="en-GB" sz="2000" i="1" dirty="0">
                <a:latin typeface="Gill Sans MT" pitchFamily="34" charset="0"/>
              </a:rPr>
              <a:t>Student Identity Cards are issued for these students to access </a:t>
            </a:r>
            <a:r>
              <a:rPr lang="en-US" altLang="zh-TW" sz="2000" i="1" dirty="0">
                <a:latin typeface="Gill Sans MT" pitchFamily="34" charset="0"/>
                <a:ea typeface="新細明體" pitchFamily="18" charset="-120"/>
              </a:rPr>
              <a:t>University &amp; </a:t>
            </a:r>
            <a:r>
              <a:rPr lang="en-US" altLang="zh-TW" sz="2000" i="1" dirty="0" err="1" smtClean="0">
                <a:latin typeface="Gill Sans MT" pitchFamily="34" charset="0"/>
                <a:ea typeface="新細明體" pitchFamily="18" charset="-120"/>
              </a:rPr>
              <a:t>CityU</a:t>
            </a:r>
            <a:r>
              <a:rPr lang="en-US" altLang="zh-TW" sz="2000" i="1" dirty="0" smtClean="0">
                <a:latin typeface="Gill Sans MT" pitchFamily="34" charset="0"/>
                <a:ea typeface="新細明體" pitchFamily="18" charset="-120"/>
              </a:rPr>
              <a:t>-SCOPE’s </a:t>
            </a:r>
            <a:r>
              <a:rPr lang="en-US" altLang="zh-TW" sz="2000" i="1" dirty="0">
                <a:latin typeface="Gill Sans MT" pitchFamily="34" charset="0"/>
                <a:ea typeface="新細明體" pitchFamily="18" charset="-120"/>
              </a:rPr>
              <a:t>facilities and services delivered electronically.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80654"/>
            <a:ext cx="4057494" cy="265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5"/>
            <a:ext cx="9144000" cy="6851449"/>
          </a:xfrm>
          <a:prstGeom prst="rect">
            <a:avLst/>
          </a:prstGeom>
        </p:spPr>
      </p:pic>
      <p:sp>
        <p:nvSpPr>
          <p:cNvPr id="2" name="標題 1"/>
          <p:cNvSpPr txBox="1">
            <a:spLocks/>
          </p:cNvSpPr>
          <p:nvPr/>
        </p:nvSpPr>
        <p:spPr>
          <a:xfrm>
            <a:off x="315268" y="327395"/>
            <a:ext cx="7499350" cy="7362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 smtClean="0">
                <a:solidFill>
                  <a:srgbClr val="FF6600"/>
                </a:solidFill>
              </a:rPr>
              <a:t>With </a:t>
            </a:r>
            <a:r>
              <a:rPr lang="en-US" sz="3200" dirty="0" err="1" smtClean="0">
                <a:solidFill>
                  <a:srgbClr val="FF6600"/>
                </a:solidFill>
              </a:rPr>
              <a:t>CityU</a:t>
            </a:r>
            <a:r>
              <a:rPr lang="en-US" sz="3200" dirty="0">
                <a:solidFill>
                  <a:srgbClr val="FF6600"/>
                </a:solidFill>
              </a:rPr>
              <a:t>-</a:t>
            </a:r>
            <a:r>
              <a:rPr lang="en-US" sz="3200" dirty="0" smtClean="0">
                <a:solidFill>
                  <a:srgbClr val="FF6600"/>
                </a:solidFill>
              </a:rPr>
              <a:t>SCOPE </a:t>
            </a:r>
            <a:r>
              <a:rPr lang="en-US" sz="3200" b="1" dirty="0" smtClean="0">
                <a:solidFill>
                  <a:srgbClr val="FF6600"/>
                </a:solidFill>
              </a:rPr>
              <a:t>Student Identity Card</a:t>
            </a:r>
            <a:r>
              <a:rPr lang="en-US" sz="3200" dirty="0" smtClean="0">
                <a:solidFill>
                  <a:srgbClr val="FF6600"/>
                </a:solidFill>
              </a:rPr>
              <a:t>, </a:t>
            </a:r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527993" y="1063646"/>
            <a:ext cx="7499350" cy="387752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n-US" altLang="zh-TW" sz="2200" b="1" dirty="0" smtClean="0">
                <a:ea typeface="新細明體" pitchFamily="18" charset="-120"/>
              </a:rPr>
              <a:t>You can access</a:t>
            </a:r>
          </a:p>
          <a:p>
            <a:r>
              <a:rPr lang="en-US" altLang="zh-TW" sz="2200" dirty="0" smtClean="0">
                <a:ea typeface="新細明體" pitchFamily="18" charset="-120"/>
              </a:rPr>
              <a:t>Run </a:t>
            </a:r>
            <a:r>
              <a:rPr lang="en-US" altLang="zh-TW" sz="2200" dirty="0" err="1" smtClean="0">
                <a:ea typeface="新細明體" pitchFamily="18" charset="-120"/>
              </a:rPr>
              <a:t>Run</a:t>
            </a:r>
            <a:r>
              <a:rPr lang="en-US" altLang="zh-TW" sz="2200" dirty="0" smtClean="0">
                <a:ea typeface="新細明體" pitchFamily="18" charset="-120"/>
              </a:rPr>
              <a:t> Shaw Library</a:t>
            </a:r>
          </a:p>
          <a:p>
            <a:r>
              <a:rPr lang="en-US" altLang="zh-TW" sz="2200" dirty="0" smtClean="0">
                <a:ea typeface="新細明體" pitchFamily="18" charset="-120"/>
              </a:rPr>
              <a:t>Computing Services Centre</a:t>
            </a:r>
          </a:p>
          <a:p>
            <a:r>
              <a:rPr lang="en-US" altLang="zh-TW" sz="2200" dirty="0" smtClean="0">
                <a:ea typeface="新細明體" pitchFamily="18" charset="-120"/>
              </a:rPr>
              <a:t>SCOPE Study Area / Reference Area</a:t>
            </a:r>
          </a:p>
          <a:p>
            <a:r>
              <a:rPr lang="en-US" altLang="zh-TW" sz="2200" dirty="0" err="1" smtClean="0">
                <a:ea typeface="新細明體" pitchFamily="18" charset="-120"/>
              </a:rPr>
              <a:t>CityU</a:t>
            </a:r>
            <a:r>
              <a:rPr lang="en-US" altLang="zh-TW" sz="2200" dirty="0" smtClean="0">
                <a:ea typeface="新細明體" pitchFamily="18" charset="-120"/>
              </a:rPr>
              <a:t> restaurants during non-peak hours</a:t>
            </a:r>
          </a:p>
          <a:p>
            <a:r>
              <a:rPr lang="en-US" altLang="zh-TW" sz="2200" dirty="0" err="1" smtClean="0">
                <a:ea typeface="新細明體" pitchFamily="18" charset="-120"/>
              </a:rPr>
              <a:t>CityU</a:t>
            </a:r>
            <a:r>
              <a:rPr lang="en-US" altLang="zh-TW" sz="2200" dirty="0" smtClean="0">
                <a:ea typeface="新細明體" pitchFamily="18" charset="-120"/>
              </a:rPr>
              <a:t> Student Canteens</a:t>
            </a:r>
          </a:p>
          <a:p>
            <a:pPr>
              <a:buFont typeface="Wingdings 2" pitchFamily="18" charset="2"/>
              <a:buNone/>
            </a:pPr>
            <a:endParaRPr lang="en-US" altLang="zh-TW" sz="2200" dirty="0" smtClean="0">
              <a:ea typeface="新細明體" pitchFamily="18" charset="-120"/>
            </a:endParaRPr>
          </a:p>
          <a:p>
            <a:pPr>
              <a:buFont typeface="Wingdings 2" pitchFamily="18" charset="2"/>
              <a:buNone/>
            </a:pPr>
            <a:r>
              <a:rPr lang="en-US" altLang="zh-TW" sz="2200" b="1" dirty="0" smtClean="0">
                <a:ea typeface="新細明體" pitchFamily="18" charset="-120"/>
              </a:rPr>
              <a:t>You are eligible to </a:t>
            </a:r>
          </a:p>
          <a:p>
            <a:pPr>
              <a:spcBef>
                <a:spcPct val="0"/>
              </a:spcBef>
            </a:pPr>
            <a:r>
              <a:rPr lang="en-US" altLang="zh-TW" sz="2200" dirty="0" smtClean="0">
                <a:ea typeface="新細明體" pitchFamily="18" charset="-120"/>
              </a:rPr>
              <a:t>Apply for Hang </a:t>
            </a:r>
            <a:r>
              <a:rPr lang="en-US" altLang="zh-TW" sz="2200" dirty="0" err="1" smtClean="0">
                <a:ea typeface="新細明體" pitchFamily="18" charset="-120"/>
              </a:rPr>
              <a:t>Seng</a:t>
            </a:r>
            <a:r>
              <a:rPr lang="en-US" altLang="zh-TW" sz="2200" dirty="0" smtClean="0">
                <a:ea typeface="新細明體" pitchFamily="18" charset="-120"/>
              </a:rPr>
              <a:t> </a:t>
            </a:r>
            <a:r>
              <a:rPr lang="en-US" altLang="zh-TW" sz="2200" dirty="0" err="1" smtClean="0">
                <a:ea typeface="新細明體" pitchFamily="18" charset="-120"/>
              </a:rPr>
              <a:t>CityU</a:t>
            </a:r>
            <a:r>
              <a:rPr lang="en-US" altLang="zh-TW" sz="2200" dirty="0" smtClean="0">
                <a:ea typeface="新細明體" pitchFamily="18" charset="-120"/>
              </a:rPr>
              <a:t> Credit Card</a:t>
            </a:r>
          </a:p>
          <a:p>
            <a:pPr>
              <a:spcBef>
                <a:spcPct val="0"/>
              </a:spcBef>
              <a:buFont typeface="Wingdings 2" pitchFamily="18" charset="2"/>
              <a:buNone/>
            </a:pPr>
            <a:r>
              <a:rPr lang="en-US" altLang="zh-TW" sz="2200" dirty="0" smtClean="0">
                <a:ea typeface="新細明體" pitchFamily="18" charset="-120"/>
              </a:rPr>
              <a:t>	</a:t>
            </a:r>
            <a:r>
              <a:rPr lang="en-US" altLang="zh-TW" sz="2000" i="1" dirty="0" smtClean="0">
                <a:ea typeface="新細明體" pitchFamily="18" charset="-120"/>
              </a:rPr>
              <a:t>(Website: www.hangseng.com)</a:t>
            </a:r>
          </a:p>
          <a:p>
            <a:endParaRPr lang="zh-TW" altLang="en-US" sz="3000" dirty="0" smtClean="0">
              <a:ea typeface="新細明體" pitchFamily="18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315268" y="4941168"/>
            <a:ext cx="7924800" cy="66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TW" altLang="en-US" sz="1700" b="1" i="1" dirty="0">
                <a:solidFill>
                  <a:srgbClr val="B00EE2"/>
                </a:solidFill>
                <a:latin typeface="Gill Sans MT" pitchFamily="34" charset="0"/>
                <a:ea typeface="新細明體" pitchFamily="18" charset="-120"/>
              </a:rPr>
              <a:t>* </a:t>
            </a:r>
            <a:r>
              <a:rPr lang="en-US" altLang="zh-TW" sz="1700" b="1" i="1" dirty="0">
                <a:solidFill>
                  <a:srgbClr val="B00EE2"/>
                </a:solidFill>
                <a:latin typeface="Gill Sans MT" pitchFamily="34" charset="0"/>
                <a:ea typeface="新細明體" pitchFamily="18" charset="-120"/>
              </a:rPr>
              <a:t>SCOPE full-time students aged below 25 are eligible for MTR student fares</a:t>
            </a:r>
          </a:p>
        </p:txBody>
      </p:sp>
    </p:spTree>
    <p:extLst>
      <p:ext uri="{BB962C8B-B14F-4D97-AF65-F5344CB8AC3E}">
        <p14:creationId xmlns:p14="http://schemas.microsoft.com/office/powerpoint/2010/main" val="359466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5"/>
            <a:ext cx="9144000" cy="6851449"/>
          </a:xfrm>
          <a:prstGeom prst="rect">
            <a:avLst/>
          </a:prstGeom>
        </p:spPr>
      </p:pic>
      <p:pic>
        <p:nvPicPr>
          <p:cNvPr id="2" name="Picture 4" descr="LIB03-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115615" y="1196752"/>
            <a:ext cx="5973909" cy="432444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內容版面配置區 8"/>
          <p:cNvSpPr txBox="1">
            <a:spLocks/>
          </p:cNvSpPr>
          <p:nvPr/>
        </p:nvSpPr>
        <p:spPr>
          <a:xfrm>
            <a:off x="683568" y="332656"/>
            <a:ext cx="4730458" cy="60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 pitchFamily="18" charset="2"/>
              <a:buNone/>
            </a:pPr>
            <a:r>
              <a:rPr lang="en-US" altLang="zh-TW" b="1" dirty="0" smtClean="0">
                <a:solidFill>
                  <a:srgbClr val="C00000"/>
                </a:solidFill>
                <a:ea typeface="新細明體" pitchFamily="18" charset="-120"/>
              </a:rPr>
              <a:t>Run </a:t>
            </a:r>
            <a:r>
              <a:rPr lang="en-US" altLang="zh-TW" b="1" dirty="0" err="1" smtClean="0">
                <a:solidFill>
                  <a:srgbClr val="C00000"/>
                </a:solidFill>
                <a:ea typeface="新細明體" pitchFamily="18" charset="-120"/>
              </a:rPr>
              <a:t>Run</a:t>
            </a:r>
            <a:r>
              <a:rPr lang="en-US" altLang="zh-TW" b="1" dirty="0" smtClean="0">
                <a:solidFill>
                  <a:srgbClr val="C00000"/>
                </a:solidFill>
                <a:ea typeface="新細明體" pitchFamily="18" charset="-120"/>
              </a:rPr>
              <a:t> Shaw Library</a:t>
            </a:r>
          </a:p>
        </p:txBody>
      </p:sp>
    </p:spTree>
    <p:extLst>
      <p:ext uri="{BB962C8B-B14F-4D97-AF65-F5344CB8AC3E}">
        <p14:creationId xmlns:p14="http://schemas.microsoft.com/office/powerpoint/2010/main" val="10391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5"/>
            <a:ext cx="9144000" cy="6851449"/>
          </a:xfrm>
          <a:prstGeom prst="rect">
            <a:avLst/>
          </a:prstGeom>
        </p:spPr>
      </p:pic>
      <p:sp>
        <p:nvSpPr>
          <p:cNvPr id="2" name="內容版面配置區 12"/>
          <p:cNvSpPr txBox="1">
            <a:spLocks/>
          </p:cNvSpPr>
          <p:nvPr/>
        </p:nvSpPr>
        <p:spPr>
          <a:xfrm>
            <a:off x="323529" y="332656"/>
            <a:ext cx="7713786" cy="60486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altLang="zh-TW" sz="2500" b="1" i="1" dirty="0" smtClean="0">
                <a:solidFill>
                  <a:srgbClr val="C00000"/>
                </a:solidFill>
                <a:ea typeface="新細明體" pitchFamily="18" charset="-120"/>
              </a:rPr>
              <a:t>Run </a:t>
            </a:r>
            <a:r>
              <a:rPr lang="en-US" altLang="zh-TW" sz="2500" b="1" i="1" dirty="0" err="1" smtClean="0">
                <a:solidFill>
                  <a:srgbClr val="C00000"/>
                </a:solidFill>
                <a:ea typeface="新細明體" pitchFamily="18" charset="-120"/>
              </a:rPr>
              <a:t>Run</a:t>
            </a:r>
            <a:r>
              <a:rPr lang="en-US" altLang="zh-TW" sz="2500" b="1" i="1" dirty="0" smtClean="0">
                <a:solidFill>
                  <a:srgbClr val="C00000"/>
                </a:solidFill>
                <a:ea typeface="新細明體" pitchFamily="18" charset="-120"/>
              </a:rPr>
              <a:t> Shaw Library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2100" b="1" dirty="0" smtClean="0">
                <a:solidFill>
                  <a:srgbClr val="C00000"/>
                </a:solidFill>
                <a:ea typeface="新細明體" pitchFamily="18" charset="-120"/>
              </a:rPr>
              <a:t>Level 2 </a:t>
            </a:r>
            <a:r>
              <a:rPr lang="en-US" sz="1600" i="1" dirty="0" smtClean="0">
                <a:solidFill>
                  <a:srgbClr val="C00000"/>
                </a:solidFill>
                <a:ea typeface="新細明體" pitchFamily="18" charset="-120"/>
              </a:rPr>
              <a:t>(Yellow and Red Zones) </a:t>
            </a:r>
            <a:r>
              <a:rPr lang="en-US" sz="2100" b="1" dirty="0" smtClean="0">
                <a:solidFill>
                  <a:srgbClr val="C00000"/>
                </a:solidFill>
                <a:ea typeface="新細明體" pitchFamily="18" charset="-120"/>
              </a:rPr>
              <a:t>&amp; Level </a:t>
            </a:r>
            <a:r>
              <a:rPr lang="en-US" sz="2100" b="1" dirty="0">
                <a:solidFill>
                  <a:srgbClr val="C00000"/>
                </a:solidFill>
                <a:ea typeface="新細明體" pitchFamily="18" charset="-120"/>
              </a:rPr>
              <a:t>3 </a:t>
            </a:r>
            <a:r>
              <a:rPr lang="en-US" altLang="zh-TW" sz="2100" b="1" dirty="0" smtClean="0">
                <a:solidFill>
                  <a:srgbClr val="C00000"/>
                </a:solidFill>
                <a:ea typeface="新細明體" pitchFamily="18" charset="-120"/>
              </a:rPr>
              <a:t>, Academic 1, CityU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altLang="zh-TW" sz="800" b="1" i="1" dirty="0" smtClean="0">
              <a:ea typeface="新細明體" pitchFamily="18" charset="-12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altLang="zh-TW" sz="1600" b="1" i="1" dirty="0" smtClean="0">
                <a:ea typeface="新細明體" pitchFamily="18" charset="-120"/>
              </a:rPr>
              <a:t>Circulations: </a:t>
            </a:r>
            <a:endParaRPr lang="en-US" altLang="zh-TW" sz="1600" b="1" dirty="0" smtClean="0">
              <a:ea typeface="新細明體" pitchFamily="18" charset="-120"/>
            </a:endParaRPr>
          </a:p>
          <a:p>
            <a:pPr>
              <a:lnSpc>
                <a:spcPct val="80000"/>
              </a:lnSpc>
            </a:pPr>
            <a:r>
              <a:rPr lang="en-US" altLang="zh-TW" sz="1600" dirty="0" smtClean="0">
                <a:ea typeface="新細明體" pitchFamily="18" charset="-120"/>
              </a:rPr>
              <a:t>Over </a:t>
            </a:r>
            <a:r>
              <a:rPr lang="en-US" sz="1600" dirty="0" smtClean="0"/>
              <a:t>1,067,400 </a:t>
            </a:r>
            <a:r>
              <a:rPr lang="en-US" altLang="zh-TW" sz="1600" dirty="0" smtClean="0">
                <a:ea typeface="新細明體" pitchFamily="18" charset="-120"/>
              </a:rPr>
              <a:t>volumes of print books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Over 2,510,700 </a:t>
            </a:r>
            <a:r>
              <a:rPr lang="en-US" sz="1600" dirty="0"/>
              <a:t>titles of electronic books </a:t>
            </a: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altLang="zh-TW" sz="1600" dirty="0" smtClean="0">
                <a:ea typeface="新細明體" pitchFamily="18" charset="-120"/>
              </a:rPr>
              <a:t>Around </a:t>
            </a:r>
            <a:r>
              <a:rPr lang="en-US" sz="1600" dirty="0" smtClean="0"/>
              <a:t>218,600 </a:t>
            </a:r>
            <a:r>
              <a:rPr lang="en-US" altLang="zh-TW" sz="1600" dirty="0" smtClean="0">
                <a:ea typeface="新細明體" pitchFamily="18" charset="-120"/>
              </a:rPr>
              <a:t>volumes of bound periodicals</a:t>
            </a:r>
          </a:p>
          <a:p>
            <a:pPr>
              <a:lnSpc>
                <a:spcPct val="80000"/>
              </a:lnSpc>
            </a:pPr>
            <a:r>
              <a:rPr lang="en-US" altLang="zh-TW" sz="1600" dirty="0" smtClean="0">
                <a:ea typeface="新細明體" pitchFamily="18" charset="-120"/>
              </a:rPr>
              <a:t>About </a:t>
            </a:r>
            <a:r>
              <a:rPr lang="en-US" sz="1600" dirty="0" smtClean="0"/>
              <a:t>1,700 </a:t>
            </a:r>
            <a:r>
              <a:rPr lang="en-US" altLang="zh-TW" sz="1600" dirty="0" smtClean="0">
                <a:ea typeface="新細明體" pitchFamily="18" charset="-120"/>
              </a:rPr>
              <a:t>print serials titles</a:t>
            </a:r>
          </a:p>
          <a:p>
            <a:pPr>
              <a:lnSpc>
                <a:spcPct val="80000"/>
              </a:lnSpc>
            </a:pPr>
            <a:r>
              <a:rPr lang="en-US" altLang="zh-TW" sz="1600" dirty="0" smtClean="0">
                <a:ea typeface="新細明體" pitchFamily="18" charset="-120"/>
              </a:rPr>
              <a:t>An expanding number of electronic databases, e-journals and media resources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altLang="zh-TW" sz="1600" i="1" dirty="0" smtClean="0">
              <a:ea typeface="新細明體" pitchFamily="18" charset="-12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altLang="zh-TW" sz="1600" b="1" i="1" dirty="0" smtClean="0">
                <a:ea typeface="新細明體" pitchFamily="18" charset="-120"/>
              </a:rPr>
              <a:t>Facilities: </a:t>
            </a:r>
            <a:endParaRPr lang="en-US" altLang="zh-TW" sz="1600" b="1" dirty="0" smtClean="0">
              <a:ea typeface="新細明體" pitchFamily="18" charset="-120"/>
            </a:endParaRPr>
          </a:p>
          <a:p>
            <a:pPr>
              <a:lnSpc>
                <a:spcPct val="80000"/>
              </a:lnSpc>
            </a:pPr>
            <a:r>
              <a:rPr lang="en-US" altLang="zh-TW" sz="1600" dirty="0" smtClean="0">
                <a:ea typeface="新細明體" pitchFamily="18" charset="-120"/>
              </a:rPr>
              <a:t>The total number of seats available is around 2,417</a:t>
            </a:r>
          </a:p>
          <a:p>
            <a:pPr>
              <a:lnSpc>
                <a:spcPct val="80000"/>
              </a:lnSpc>
            </a:pPr>
            <a:r>
              <a:rPr lang="en-US" altLang="zh-TW" sz="1600" dirty="0" smtClean="0">
                <a:ea typeface="新細明體" pitchFamily="18" charset="-120"/>
              </a:rPr>
              <a:t>Information Space and the Oval fitted with over 200 PC Workstations</a:t>
            </a:r>
          </a:p>
          <a:p>
            <a:pPr>
              <a:lnSpc>
                <a:spcPct val="80000"/>
              </a:lnSpc>
            </a:pPr>
            <a:r>
              <a:rPr lang="en-US" altLang="zh-TW" sz="1600" dirty="0" smtClean="0">
                <a:ea typeface="新細明體" pitchFamily="18" charset="-120"/>
              </a:rPr>
              <a:t>A number of photocopiers</a:t>
            </a:r>
          </a:p>
          <a:p>
            <a:pPr>
              <a:lnSpc>
                <a:spcPct val="80000"/>
              </a:lnSpc>
            </a:pPr>
            <a:r>
              <a:rPr lang="en-US" altLang="zh-TW" sz="1600" dirty="0" smtClean="0">
                <a:ea typeface="新細明體" pitchFamily="18" charset="-120"/>
              </a:rPr>
              <a:t>In-house audio-visual equipment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altLang="zh-TW" sz="1600" i="1" dirty="0" smtClean="0">
              <a:ea typeface="新細明體" pitchFamily="18" charset="-12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altLang="zh-TW" sz="1600" b="1" i="1" dirty="0" smtClean="0">
                <a:ea typeface="新細明體" pitchFamily="18" charset="-120"/>
              </a:rPr>
              <a:t>Services: </a:t>
            </a:r>
            <a:endParaRPr lang="en-US" altLang="zh-TW" sz="1600" b="1" dirty="0" smtClean="0">
              <a:ea typeface="新細明體" pitchFamily="18" charset="-120"/>
            </a:endParaRPr>
          </a:p>
          <a:p>
            <a:pPr>
              <a:lnSpc>
                <a:spcPct val="80000"/>
              </a:lnSpc>
            </a:pPr>
            <a:r>
              <a:rPr lang="en-US" altLang="zh-TW" sz="1600" dirty="0" smtClean="0">
                <a:ea typeface="新細明體" pitchFamily="18" charset="-120"/>
              </a:rPr>
              <a:t>e-Resources </a:t>
            </a:r>
            <a:r>
              <a:rPr lang="en-US" altLang="zh-TW" sz="1600" i="1" dirty="0" smtClean="0">
                <a:ea typeface="新細明體" pitchFamily="18" charset="-120"/>
              </a:rPr>
              <a:t>(E-Journals; Databases; E-Books; E-Reference Works…..)</a:t>
            </a:r>
          </a:p>
          <a:p>
            <a:pPr>
              <a:lnSpc>
                <a:spcPct val="80000"/>
              </a:lnSpc>
            </a:pPr>
            <a:r>
              <a:rPr lang="en-US" altLang="zh-TW" sz="1600" dirty="0" smtClean="0">
                <a:ea typeface="新細明體" pitchFamily="18" charset="-120"/>
              </a:rPr>
              <a:t>Loan services for Books and Media Resources</a:t>
            </a:r>
          </a:p>
          <a:p>
            <a:pPr>
              <a:lnSpc>
                <a:spcPct val="80000"/>
              </a:lnSpc>
            </a:pPr>
            <a:r>
              <a:rPr lang="en-US" altLang="zh-TW" sz="1600" dirty="0" smtClean="0">
                <a:ea typeface="新細明體" pitchFamily="18" charset="-120"/>
              </a:rPr>
              <a:t>Library classes</a:t>
            </a:r>
          </a:p>
          <a:p>
            <a:pPr>
              <a:lnSpc>
                <a:spcPct val="80000"/>
              </a:lnSpc>
            </a:pPr>
            <a:r>
              <a:rPr lang="en-US" altLang="zh-TW" sz="1600" dirty="0" smtClean="0">
                <a:ea typeface="新細明體" pitchFamily="18" charset="-120"/>
              </a:rPr>
              <a:t>Printing and photocopying services at cost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altLang="zh-TW" sz="1600" i="1" dirty="0" smtClean="0">
              <a:ea typeface="新細明體" pitchFamily="18" charset="-120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TW" sz="1600" b="1" i="1" dirty="0">
                <a:ea typeface="新細明體" pitchFamily="18" charset="-120"/>
              </a:rPr>
              <a:t>Website:</a:t>
            </a:r>
            <a:r>
              <a:rPr lang="en-US" altLang="zh-TW" sz="1600" b="1" dirty="0">
                <a:ea typeface="新細明體" pitchFamily="18" charset="-120"/>
              </a:rPr>
              <a:t> </a:t>
            </a:r>
            <a:r>
              <a:rPr lang="en-GB" sz="1600" b="1" u="sng" dirty="0">
                <a:solidFill>
                  <a:srgbClr val="00B050"/>
                </a:solidFill>
                <a:hlinkClick r:id="rId4"/>
              </a:rPr>
              <a:t>www.cityu.edu.hk/lib</a:t>
            </a:r>
            <a:endParaRPr lang="en-US" altLang="zh-TW" sz="1600" b="1" u="sng" dirty="0">
              <a:solidFill>
                <a:srgbClr val="00B050"/>
              </a:solidFill>
            </a:endParaRPr>
          </a:p>
        </p:txBody>
      </p:sp>
      <p:pic>
        <p:nvPicPr>
          <p:cNvPr id="3" name="Picture 4" descr="LIB03-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32655"/>
            <a:ext cx="1970946" cy="151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144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5"/>
            <a:ext cx="9144000" cy="6851449"/>
          </a:xfrm>
          <a:prstGeom prst="rect">
            <a:avLst/>
          </a:prstGeom>
        </p:spPr>
      </p:pic>
      <p:sp>
        <p:nvSpPr>
          <p:cNvPr id="2" name="標題 1"/>
          <p:cNvSpPr txBox="1">
            <a:spLocks/>
          </p:cNvSpPr>
          <p:nvPr/>
        </p:nvSpPr>
        <p:spPr>
          <a:xfrm>
            <a:off x="827584" y="404664"/>
            <a:ext cx="6336704" cy="571500"/>
          </a:xfrm>
          <a:prstGeom prst="rect">
            <a:avLst/>
          </a:prstGeo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TW" sz="2800" b="1" dirty="0" smtClean="0">
                <a:solidFill>
                  <a:srgbClr val="0070C0"/>
                </a:solidFill>
                <a:ea typeface="新細明體" pitchFamily="18" charset="-120"/>
              </a:rPr>
              <a:t>Computing Services Centre (CSC)</a:t>
            </a:r>
          </a:p>
        </p:txBody>
      </p:sp>
      <p:pic>
        <p:nvPicPr>
          <p:cNvPr id="3" name="內容版面配置區 3" descr="CSC-entrance.jpg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>
          <a:xfrm rot="21600000">
            <a:off x="1331640" y="1163107"/>
            <a:ext cx="5558506" cy="4072711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102118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5"/>
            <a:ext cx="9144000" cy="6851449"/>
          </a:xfrm>
          <a:prstGeom prst="rect">
            <a:avLst/>
          </a:prstGeom>
        </p:spPr>
      </p:pic>
      <p:sp>
        <p:nvSpPr>
          <p:cNvPr id="2" name="標題 1"/>
          <p:cNvSpPr txBox="1">
            <a:spLocks/>
          </p:cNvSpPr>
          <p:nvPr/>
        </p:nvSpPr>
        <p:spPr bwMode="auto">
          <a:xfrm>
            <a:off x="179512" y="176147"/>
            <a:ext cx="6768752" cy="1164621"/>
          </a:xfrm>
          <a:prstGeom prst="rect">
            <a:avLst/>
          </a:prstGeo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800" b="1" i="1" dirty="0" smtClean="0">
                <a:solidFill>
                  <a:srgbClr val="0070C0"/>
                </a:solidFill>
                <a:ea typeface="新細明體" pitchFamily="18" charset="-120"/>
              </a:rPr>
              <a:t>Computing Services Centre</a:t>
            </a:r>
            <a:r>
              <a:rPr lang="en-US" altLang="zh-TW" sz="2800" b="1" dirty="0" smtClean="0">
                <a:solidFill>
                  <a:srgbClr val="0070C0"/>
                </a:solidFill>
                <a:ea typeface="新細明體" pitchFamily="18" charset="-120"/>
              </a:rPr>
              <a:t/>
            </a:r>
            <a:br>
              <a:rPr lang="en-US" altLang="zh-TW" sz="2800" b="1" dirty="0" smtClean="0">
                <a:solidFill>
                  <a:srgbClr val="0070C0"/>
                </a:solidFill>
                <a:ea typeface="新細明體" pitchFamily="18" charset="-120"/>
              </a:rPr>
            </a:br>
            <a:r>
              <a:rPr lang="en-US" altLang="zh-TW" sz="2000" b="1" dirty="0" smtClean="0">
                <a:solidFill>
                  <a:srgbClr val="0070C0"/>
                </a:solidFill>
                <a:ea typeface="新細明體" pitchFamily="18" charset="-120"/>
              </a:rPr>
              <a:t>4/F, </a:t>
            </a:r>
            <a:r>
              <a:rPr lang="en-US" altLang="zh-TW" sz="2000" b="1" dirty="0" smtClean="0">
                <a:solidFill>
                  <a:srgbClr val="0070C0"/>
                </a:solidFill>
              </a:rPr>
              <a:t>Li </a:t>
            </a:r>
            <a:r>
              <a:rPr lang="en-US" altLang="zh-TW" sz="2000" b="1" dirty="0" err="1">
                <a:solidFill>
                  <a:srgbClr val="0070C0"/>
                </a:solidFill>
              </a:rPr>
              <a:t>Dak</a:t>
            </a:r>
            <a:r>
              <a:rPr lang="en-US" altLang="zh-TW" sz="2000" b="1" dirty="0">
                <a:solidFill>
                  <a:srgbClr val="0070C0"/>
                </a:solidFill>
              </a:rPr>
              <a:t> Sum Yip </a:t>
            </a:r>
            <a:r>
              <a:rPr lang="en-US" altLang="zh-TW" sz="2000" b="1" dirty="0" err="1">
                <a:solidFill>
                  <a:srgbClr val="0070C0"/>
                </a:solidFill>
              </a:rPr>
              <a:t>Yio</a:t>
            </a:r>
            <a:r>
              <a:rPr lang="en-US" altLang="zh-TW" sz="2000" b="1" dirty="0">
                <a:solidFill>
                  <a:srgbClr val="0070C0"/>
                </a:solidFill>
              </a:rPr>
              <a:t> </a:t>
            </a:r>
            <a:r>
              <a:rPr lang="en-US" altLang="zh-TW" sz="2000" b="1" dirty="0" smtClean="0">
                <a:solidFill>
                  <a:srgbClr val="0070C0"/>
                </a:solidFill>
              </a:rPr>
              <a:t>Chin Academic Building</a:t>
            </a:r>
            <a:endParaRPr lang="en-US" altLang="zh-TW" sz="2000" b="1" dirty="0" smtClean="0">
              <a:solidFill>
                <a:srgbClr val="0070C0"/>
              </a:solidFill>
              <a:ea typeface="新細明體" pitchFamily="18" charset="-120"/>
            </a:endParaRPr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179512" y="1168400"/>
            <a:ext cx="6336704" cy="45648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altLang="zh-TW" sz="1700" b="1" i="1" dirty="0" smtClean="0">
                <a:ea typeface="新細明體" pitchFamily="18" charset="-120"/>
              </a:rPr>
              <a:t>Facilities: </a:t>
            </a:r>
            <a:endParaRPr lang="en-US" altLang="zh-TW" sz="1700" b="1" dirty="0" smtClean="0">
              <a:ea typeface="新細明體" pitchFamily="18" charset="-120"/>
            </a:endParaRPr>
          </a:p>
          <a:p>
            <a:pPr marL="265113" indent="-182563">
              <a:lnSpc>
                <a:spcPct val="80000"/>
              </a:lnSpc>
            </a:pPr>
            <a:r>
              <a:rPr lang="en-US" altLang="zh-TW" sz="1600" dirty="0" smtClean="0">
                <a:ea typeface="新細明體" pitchFamily="18" charset="-120"/>
              </a:rPr>
              <a:t>Student terminal area</a:t>
            </a:r>
          </a:p>
          <a:p>
            <a:pPr marL="265113" indent="-182563">
              <a:lnSpc>
                <a:spcPct val="80000"/>
              </a:lnSpc>
            </a:pPr>
            <a:r>
              <a:rPr lang="en-US" altLang="zh-TW" sz="1600" dirty="0" smtClean="0">
                <a:ea typeface="新細明體" pitchFamily="18" charset="-120"/>
              </a:rPr>
              <a:t>Computers around campus</a:t>
            </a:r>
          </a:p>
          <a:p>
            <a:pPr marL="265113" indent="-182563">
              <a:lnSpc>
                <a:spcPct val="80000"/>
              </a:lnSpc>
            </a:pPr>
            <a:r>
              <a:rPr lang="en-US" altLang="zh-TW" sz="1600" dirty="0" smtClean="0">
                <a:ea typeface="新細明體" pitchFamily="18" charset="-120"/>
              </a:rPr>
              <a:t>Service Counter for students</a:t>
            </a:r>
          </a:p>
          <a:p>
            <a:pPr marL="265113" indent="-182563">
              <a:lnSpc>
                <a:spcPct val="80000"/>
              </a:lnSpc>
            </a:pPr>
            <a:r>
              <a:rPr lang="en-US" altLang="zh-TW" sz="1600" dirty="0" smtClean="0">
                <a:ea typeface="新細明體" pitchFamily="18" charset="-120"/>
              </a:rPr>
              <a:t>Express Terminals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altLang="zh-TW" sz="1700" b="1" i="1" dirty="0" smtClean="0">
              <a:ea typeface="新細明體" pitchFamily="18" charset="-12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altLang="zh-TW" sz="1700" b="1" i="1" dirty="0" smtClean="0">
                <a:ea typeface="新細明體" pitchFamily="18" charset="-120"/>
              </a:rPr>
              <a:t>Electronic Services: </a:t>
            </a:r>
            <a:endParaRPr lang="en-US" altLang="zh-TW" sz="1700" b="1" dirty="0" smtClean="0">
              <a:ea typeface="新細明體" pitchFamily="18" charset="-120"/>
            </a:endParaRPr>
          </a:p>
          <a:p>
            <a:pPr marL="265113" indent="-182563" algn="just">
              <a:lnSpc>
                <a:spcPct val="80000"/>
              </a:lnSpc>
            </a:pPr>
            <a:r>
              <a:rPr lang="en-US" altLang="zh-TW" sz="1600" dirty="0" smtClean="0">
                <a:ea typeface="新細明體" pitchFamily="18" charset="-120"/>
              </a:rPr>
              <a:t>CityU e-Portal and Canvas – </a:t>
            </a:r>
            <a:r>
              <a:rPr lang="en-GB" sz="1600" i="1" dirty="0" smtClean="0">
                <a:solidFill>
                  <a:srgbClr val="0067B4"/>
                </a:solidFill>
              </a:rPr>
              <a:t>centrally support e-learning platform where students can get learning materials provided by instructors and communicate with teachers and classmates.</a:t>
            </a:r>
            <a:endParaRPr lang="en-US" altLang="zh-TW" sz="1600" i="1" dirty="0" smtClean="0">
              <a:solidFill>
                <a:srgbClr val="0067B4"/>
              </a:solidFill>
              <a:ea typeface="新細明體" pitchFamily="18" charset="-120"/>
            </a:endParaRPr>
          </a:p>
          <a:p>
            <a:pPr marL="228600" indent="-168275"/>
            <a:r>
              <a:rPr lang="en-US" altLang="zh-TW" sz="1600" dirty="0" smtClean="0">
                <a:ea typeface="新細明體" pitchFamily="18" charset="-120"/>
              </a:rPr>
              <a:t>Electronic Mail (</a:t>
            </a:r>
            <a:r>
              <a:rPr lang="en-US" sz="1600" dirty="0" err="1" smtClean="0">
                <a:ea typeface="新細明體" pitchFamily="18" charset="-120"/>
              </a:rPr>
              <a:t>CityU</a:t>
            </a:r>
            <a:r>
              <a:rPr lang="en-US" sz="1600" dirty="0" smtClean="0">
                <a:ea typeface="新細明體" pitchFamily="18" charset="-120"/>
              </a:rPr>
              <a:t> Office 365)</a:t>
            </a:r>
            <a:r>
              <a:rPr lang="en-US" altLang="zh-TW" sz="1600" dirty="0" smtClean="0">
                <a:ea typeface="新細明體" pitchFamily="18" charset="-120"/>
              </a:rPr>
              <a:t> – </a:t>
            </a:r>
            <a:r>
              <a:rPr lang="en-US" sz="1600" i="1" dirty="0" smtClean="0">
                <a:solidFill>
                  <a:srgbClr val="0070C0"/>
                </a:solidFill>
              </a:rPr>
              <a:t>you can enjoy : </a:t>
            </a:r>
          </a:p>
          <a:p>
            <a:pPr marL="288925" indent="-3175">
              <a:spcBef>
                <a:spcPts val="0"/>
              </a:spcBef>
              <a:buFont typeface="Wingdings" pitchFamily="2" charset="2"/>
              <a:buChar char="ü"/>
            </a:pPr>
            <a:r>
              <a:rPr lang="en-US" sz="1600" i="1" dirty="0" smtClean="0">
                <a:solidFill>
                  <a:srgbClr val="0070C0"/>
                </a:solidFill>
              </a:rPr>
              <a:t> A modern messaging solution featuring email, calendar, contacts.</a:t>
            </a:r>
          </a:p>
          <a:p>
            <a:pPr marL="288925" indent="-3175">
              <a:spcBef>
                <a:spcPts val="0"/>
              </a:spcBef>
              <a:buFont typeface="Wingdings" pitchFamily="2" charset="2"/>
              <a:buChar char="ü"/>
            </a:pPr>
            <a:r>
              <a:rPr lang="en-US" sz="1600" i="1" dirty="0" smtClean="0">
                <a:solidFill>
                  <a:srgbClr val="0070C0"/>
                </a:solidFill>
              </a:rPr>
              <a:t> Web and mobile ready hence accessible from popular web  browsers and mobile devices. </a:t>
            </a:r>
          </a:p>
          <a:p>
            <a:pPr marL="288925" indent="-3175">
              <a:spcBef>
                <a:spcPts val="0"/>
              </a:spcBef>
              <a:buFont typeface="Wingdings" pitchFamily="2" charset="2"/>
              <a:buChar char="ü"/>
            </a:pPr>
            <a:r>
              <a:rPr lang="en-US" sz="1600" i="1" dirty="0" smtClean="0">
                <a:solidFill>
                  <a:srgbClr val="0070C0"/>
                </a:solidFill>
              </a:rPr>
              <a:t> 50GB disk storage space.</a:t>
            </a:r>
            <a:endParaRPr lang="en-US" altLang="zh-TW" sz="1600" i="1" dirty="0" smtClean="0">
              <a:solidFill>
                <a:srgbClr val="0070C0"/>
              </a:solidFill>
            </a:endParaRPr>
          </a:p>
          <a:p>
            <a:pPr marL="265113" indent="-182563">
              <a:lnSpc>
                <a:spcPct val="80000"/>
              </a:lnSpc>
            </a:pPr>
            <a:r>
              <a:rPr lang="en-US" altLang="zh-TW" sz="1600" dirty="0" smtClean="0">
                <a:ea typeface="新細明體" pitchFamily="18" charset="-120"/>
              </a:rPr>
              <a:t>Student LAN – </a:t>
            </a:r>
            <a:r>
              <a:rPr lang="en-GB" sz="1600" i="1" dirty="0" smtClean="0">
                <a:solidFill>
                  <a:srgbClr val="0070C0"/>
                </a:solidFill>
              </a:rPr>
              <a:t>adopted a set of software that are centrally supported for teaching, learning and research purposes.</a:t>
            </a:r>
            <a:endParaRPr lang="en-US" altLang="zh-TW" sz="1600" i="1" dirty="0" smtClean="0">
              <a:ea typeface="新細明體" pitchFamily="18" charset="-120"/>
            </a:endParaRPr>
          </a:p>
        </p:txBody>
      </p:sp>
      <p:pic>
        <p:nvPicPr>
          <p:cNvPr id="4" name="Picture 2" descr="Express Termina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004" y="3693877"/>
            <a:ext cx="2107656" cy="146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673" y="332657"/>
            <a:ext cx="2891767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9512" y="5792314"/>
            <a:ext cx="3246723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altLang="zh-TW" b="1" i="1" dirty="0">
                <a:ea typeface="新細明體" pitchFamily="18" charset="-120"/>
              </a:rPr>
              <a:t>Website: </a:t>
            </a:r>
            <a:r>
              <a:rPr lang="en-GB" b="1" i="1" u="sng" dirty="0">
                <a:solidFill>
                  <a:srgbClr val="CC9900"/>
                </a:solidFill>
                <a:hlinkClick r:id="rId6"/>
              </a:rPr>
              <a:t>www.cityu.edu.hk/csc</a:t>
            </a:r>
            <a:r>
              <a:rPr lang="en-GB" b="1" i="1" dirty="0"/>
              <a:t> </a:t>
            </a:r>
            <a:endParaRPr lang="en-US" altLang="zh-TW" b="1" i="1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609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5"/>
            <a:ext cx="9144000" cy="6851449"/>
          </a:xfrm>
          <a:prstGeom prst="rect">
            <a:avLst/>
          </a:prstGeom>
        </p:spPr>
      </p:pic>
      <p:sp>
        <p:nvSpPr>
          <p:cNvPr id="2" name="標題 1"/>
          <p:cNvSpPr txBox="1">
            <a:spLocks/>
          </p:cNvSpPr>
          <p:nvPr/>
        </p:nvSpPr>
        <p:spPr>
          <a:xfrm>
            <a:off x="245049" y="366608"/>
            <a:ext cx="7416824" cy="6382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 err="1" smtClean="0">
                <a:solidFill>
                  <a:srgbClr val="00B050"/>
                </a:solidFill>
              </a:rPr>
              <a:t>CityU</a:t>
            </a:r>
            <a:r>
              <a:rPr lang="en-US" sz="2800" b="1" dirty="0">
                <a:solidFill>
                  <a:srgbClr val="00B050"/>
                </a:solidFill>
              </a:rPr>
              <a:t>-</a:t>
            </a:r>
            <a:r>
              <a:rPr lang="en-US" sz="2800" b="1" dirty="0" smtClean="0">
                <a:solidFill>
                  <a:srgbClr val="00B050"/>
                </a:solidFill>
              </a:rPr>
              <a:t>SCOPE Reference Area and Study Area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3" name="Picture 2" descr="R:\RC\IMG-20120821-WA0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268760"/>
            <a:ext cx="3600401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R:\RC\IMG-20120821-WA0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3039947"/>
            <a:ext cx="3264365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73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566</Words>
  <Application>Microsoft Office PowerPoint</Application>
  <PresentationFormat>On-screen Show (4:3)</PresentationFormat>
  <Paragraphs>108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新細明體</vt:lpstr>
      <vt:lpstr>STXinwei</vt:lpstr>
      <vt:lpstr>Arial</vt:lpstr>
      <vt:lpstr>Berlin Sans FB Demi</vt:lpstr>
      <vt:lpstr>Brush Script MT</vt:lpstr>
      <vt:lpstr>Calibri</vt:lpstr>
      <vt:lpstr>Gill Sans MT</vt:lpstr>
      <vt:lpstr>Lucida Calligraphy</vt:lpstr>
      <vt:lpstr>Matura MT Script Capitals</vt:lpstr>
      <vt:lpstr>Monotype Corsiva</vt:lpstr>
      <vt:lpstr>Wingdings</vt:lpstr>
      <vt:lpstr>Wingdings 2</vt:lpstr>
      <vt:lpstr>Office 佈景主題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University of Hong Kong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Mr. Eric CHOI</dc:creator>
  <cp:lastModifiedBy>Daniel WONG</cp:lastModifiedBy>
  <cp:revision>120</cp:revision>
  <cp:lastPrinted>2016-08-12T03:18:18Z</cp:lastPrinted>
  <dcterms:created xsi:type="dcterms:W3CDTF">2013-03-04T02:51:32Z</dcterms:created>
  <dcterms:modified xsi:type="dcterms:W3CDTF">2016-09-01T01:48:26Z</dcterms:modified>
</cp:coreProperties>
</file>